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3"/>
    <p:sldId id="256" r:id="rId4"/>
    <p:sldId id="265" r:id="rId5"/>
    <p:sldId id="266" r:id="rId6"/>
    <p:sldId id="258" r:id="rId7"/>
    <p:sldId id="288" r:id="rId8"/>
    <p:sldId id="289" r:id="rId9"/>
    <p:sldId id="290" r:id="rId10"/>
    <p:sldId id="274" r:id="rId11"/>
    <p:sldId id="259" r:id="rId12"/>
    <p:sldId id="291" r:id="rId13"/>
    <p:sldId id="292" r:id="rId14"/>
    <p:sldId id="268" r:id="rId15"/>
    <p:sldId id="263" r:id="rId16"/>
    <p:sldId id="293" r:id="rId17"/>
    <p:sldId id="294" r:id="rId18"/>
    <p:sldId id="276" r:id="rId19"/>
    <p:sldId id="264" r:id="rId20"/>
    <p:sldId id="287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63A"/>
    <a:srgbClr val="016454"/>
    <a:srgbClr val="03715B"/>
    <a:srgbClr val="024E40"/>
    <a:srgbClr val="049277"/>
    <a:srgbClr val="8F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228"/>
      </p:cViewPr>
      <p:guideLst>
        <p:guide orient="horz" pos="2160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9579;&#29577;&#26757;\&#24072;&#36164;\&#38738;&#26524;&#31995;&#32479;&#23548;&#20986;&#25968;&#2545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9579;&#29577;&#26757;\&#24072;&#36164;\&#38738;&#26524;&#31995;&#32479;&#23548;&#20986;&#25968;&#254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职称结构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[青果系统导出数据.xls]Sheet2!$B$1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rgbClr val="DEEBF7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"/>
            <c:invertIfNegative val="1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[青果系统导出数据.xls]Sheet2!$A$2:$A$5</c:f>
              <c:strCache>
                <c:ptCount val="4"/>
                <c:pt idx="0">
                  <c:v>副教授</c:v>
                </c:pt>
                <c:pt idx="1">
                  <c:v>讲师</c:v>
                </c:pt>
                <c:pt idx="2">
                  <c:v>助教</c:v>
                </c:pt>
                <c:pt idx="3">
                  <c:v>教员</c:v>
                </c:pt>
              </c:strCache>
            </c:strRef>
          </c:cat>
          <c:val>
            <c:numRef>
              <c:f>[青果系统导出数据.xls]Sheet2!$B$2:$B$5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17</c:v>
                </c:pt>
                <c:pt idx="3">
                  <c:v>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2608"/>
        <c:axId val="123502592"/>
      </c:barChart>
      <c:catAx>
        <c:axId val="123492608"/>
        <c:scaling>
          <c:orientation val="minMax"/>
        </c:scaling>
        <c:delete val="1"/>
        <c:axPos val="b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23502592"/>
        <c:crosses val="autoZero"/>
        <c:auto val="1"/>
        <c:lblAlgn val="ctr"/>
        <c:lblOffset val="100"/>
        <c:noMultiLvlLbl val="1"/>
      </c:catAx>
      <c:valAx>
        <c:axId val="1235025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2349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1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[青果系统导出数据.xls]Sheet4!数据透视表1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学历结构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c:rich>
      </c:tx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Sheet4!$B$1:$B$2</c:f>
              <c:strCache>
                <c:ptCount val="1"/>
                <c:pt idx="0">
                  <c:v>汇总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Sheet4!$A$3:$A$5</c:f>
              <c:strCache>
                <c:ptCount val="2"/>
                <c:pt idx="0">
                  <c:v>本科</c:v>
                </c:pt>
                <c:pt idx="1">
                  <c:v>硕士研究生</c:v>
                </c:pt>
              </c:strCache>
            </c:strRef>
          </c:cat>
          <c:val>
            <c:numRef>
              <c:f>Sheet4!$B$3:$B$5</c:f>
              <c:numCache>
                <c:formatCode>General</c:formatCode>
                <c:ptCount val="2"/>
                <c:pt idx="0">
                  <c:v>57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1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1"/>
  </c:chart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22BB-F7D1-4A56-A47C-6E17E2C2F30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DA52-C234-4C4D-A04A-E61AE6944B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97B8-7DF4-47B4-B564-20D10B1E095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43D7-532C-4639-89C0-1C391FEDBD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D3FD-9486-4E0E-BC2A-4E0E8AF345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2A59-B4C9-4B65-AE66-982D02401C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D01C-A6B8-4C07-BD29-BF7C9DD69FC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8F02-2AEE-4FB2-84E7-0191F4B78E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B725-E23C-4F96-87F6-DB4A053E458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7B38-0713-40F1-B43D-22A6BA9426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FF70-4F20-4D81-94E3-269982C30BC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3D72-8E69-4993-94B6-0C0E75184E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1F22-BFC9-4A07-B1A1-D8E3F0F3688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FF12-B681-4DE2-9A9B-7E1FDDF645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EA74-A083-4888-825B-8067D62F33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7D6D-A5A1-4533-9C8A-814F4C9A63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A17B-113B-4344-BAFA-11B42E65D65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1F66-A2BA-41C3-ADE4-7C4E987578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0976-0E80-459E-987B-2F84889EC83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FDCC-2B0F-4445-BF99-185EB26D4B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8A39-1A45-469C-9A8D-4456E7F3204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55BD-775E-4C21-BBFA-ECB956626F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EE08A5-265F-49E1-B715-CDF7BFDED60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714959-BDE4-49EC-912D-07C1A3E65C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10.emf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0040" y="1917065"/>
            <a:ext cx="8983980" cy="21018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人文艺术学院专业群建设工作思路</a:t>
            </a:r>
            <a:endParaRPr lang="zh-CN" altLang="en-US" sz="7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41488" y="830263"/>
            <a:ext cx="3877985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zh-CN" altLang="en-US" dirty="0" smtClean="0">
                <a:ea typeface="华文隶书" panose="02010800040101010101" pitchFamily="2" charset="-122"/>
              </a:rPr>
              <a:t>云南外事外语职业学院人文艺术学院</a:t>
            </a:r>
            <a:endParaRPr lang="zh-CN" altLang="en-US" dirty="0">
              <a:ea typeface="华文隶书" panose="02010800040101010101" pitchFamily="2" charset="-122"/>
            </a:endParaRPr>
          </a:p>
        </p:txBody>
      </p:sp>
      <p:pic>
        <p:nvPicPr>
          <p:cNvPr id="6" name="图片 8" descr="C:/Users/H2016/AppData/Local/Temp/picturescale_20191107205013/output_20191107205352.jpgoutput_201911072053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55380" y="4244340"/>
            <a:ext cx="3420110" cy="227393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92150" y="1200150"/>
            <a:ext cx="10909300" cy="25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92150" y="1170305"/>
            <a:ext cx="14605" cy="10318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886585" y="4194810"/>
            <a:ext cx="3950970" cy="292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1" descr="C:/Users/H2016/AppData/Local/Temp/picturescale_20191107205708/output_20191107205711.pngoutput_201911072057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教研室设置及师资配备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7" name="表格 36"/>
          <p:cNvGraphicFramePr/>
          <p:nvPr>
            <p:custDataLst>
              <p:tags r:id="rId2"/>
            </p:custDataLst>
          </p:nvPr>
        </p:nvGraphicFramePr>
        <p:xfrm>
          <a:off x="1077290" y="951915"/>
          <a:ext cx="10193689" cy="56399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4560"/>
                <a:gridCol w="2024560"/>
                <a:gridCol w="1277546"/>
                <a:gridCol w="1421613"/>
                <a:gridCol w="2025322"/>
                <a:gridCol w="1420088"/>
              </a:tblGrid>
              <a:tr h="46269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岗位分类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序号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姓名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所学专业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职称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558736">
                <a:tc rowSpan="11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汉语</a:t>
                      </a:r>
                      <a:r>
                        <a:rPr lang="zh-CN" sz="1400" dirty="0" smtClean="0"/>
                        <a:t>教研室</a:t>
                      </a:r>
                      <a:endParaRPr lang="en-US" altLang="zh-CN" sz="1400" dirty="0" smtClean="0"/>
                    </a:p>
                    <a:p>
                      <a:pPr indent="0" algn="ctr">
                        <a:buNone/>
                      </a:pPr>
                      <a:r>
                        <a:rPr lang="zh-CN" sz="1400" dirty="0" smtClean="0"/>
                        <a:t>（</a:t>
                      </a:r>
                      <a:r>
                        <a:rPr lang="zh-CN" sz="1400" dirty="0"/>
                        <a:t>主任：黄子玲）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中文学科</a:t>
                      </a:r>
                      <a:r>
                        <a:rPr lang="zh-CN" sz="1400" dirty="0" smtClean="0"/>
                        <a:t>组</a:t>
                      </a:r>
                      <a:endParaRPr lang="en-US" altLang="zh-CN" sz="1400" dirty="0" smtClean="0"/>
                    </a:p>
                    <a:p>
                      <a:pPr indent="0" algn="ctr">
                        <a:buNone/>
                      </a:pPr>
                      <a:r>
                        <a:rPr lang="zh-CN" sz="1400" dirty="0" smtClean="0"/>
                        <a:t>（</a:t>
                      </a:r>
                      <a:r>
                        <a:rPr lang="zh-CN" sz="1400" dirty="0"/>
                        <a:t>组长：杨燕）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邱会昆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中文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副高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116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黄子玲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学科教学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讲师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1929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赵艳飞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汉语国际教育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助教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3453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dirty="0"/>
                        <a:t>4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罗玉东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历史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助教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59642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dirty="0"/>
                        <a:t>5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毛世强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汉语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无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3453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dirty="0"/>
                        <a:t>6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杨燕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汉语言文学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无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59642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dirty="0"/>
                        <a:t>7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易楒橦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汉语国际教育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无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3453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王丹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汉语国际教育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无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269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英语学科</a:t>
                      </a:r>
                      <a:r>
                        <a:rPr lang="zh-CN" sz="1400" dirty="0" smtClean="0"/>
                        <a:t>组</a:t>
                      </a:r>
                      <a:endParaRPr lang="en-US" altLang="zh-CN" sz="1400" dirty="0" smtClean="0"/>
                    </a:p>
                    <a:p>
                      <a:pPr indent="0" algn="ctr">
                        <a:buNone/>
                      </a:pPr>
                      <a:r>
                        <a:rPr lang="zh-CN" sz="1400" dirty="0" smtClean="0"/>
                        <a:t>（</a:t>
                      </a:r>
                      <a:r>
                        <a:rPr lang="zh-CN" sz="1400" dirty="0"/>
                        <a:t>组长：陈金园）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陈金园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英语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助教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0404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宋夏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英语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无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  <a:tr h="46269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/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何晗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/>
                        <a:t>英语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/>
                        <a:t>无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5245" marR="15245" marT="15245" marB="54883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1" descr="C:/Users/H2016/AppData/Local/Temp/picturescale_20191107205719/output_20191107205721.pngoutput_201911072057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教研室设置及师资配备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269433" y="982644"/>
          <a:ext cx="10099152" cy="56774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5489"/>
                <a:gridCol w="2006286"/>
                <a:gridCol w="1266875"/>
                <a:gridCol w="1407108"/>
                <a:gridCol w="2006286"/>
                <a:gridCol w="1407108"/>
              </a:tblGrid>
              <a:tr h="30701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岗位分类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序号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姓名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所学专业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职称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rowSpan="1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学前</a:t>
                      </a:r>
                      <a:r>
                        <a:rPr lang="zh-CN" sz="1200" dirty="0" smtClean="0"/>
                        <a:t>教研室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主任：晏波）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学前理论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组长：康守军）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晏波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教育学原理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副高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滕冬梅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学前教育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756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康守军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教育学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陈桂春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学前教育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张正莉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学前教育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9246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钢琴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组长：张妍）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张妍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艺术教育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51574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杨圆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水族科学与技术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曾环涛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音乐表演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756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安福红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钢琴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声乐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组长：角春娟）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角春娟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音乐教育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9246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李宛津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音乐表演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李菲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艺术教育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许恒威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音乐表演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756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舞蹈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组长：李天霸）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朱彤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舞蹈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李天霸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舞蹈学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徐婧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舞蹈表演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0701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姜兆莉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舞蹈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无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1" descr="C:/Users/H2016/AppData/Local/Temp/picturescale_20191107205730/output_20191107205733.pngoutput_201911072057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教研室设置及师资配备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324932" y="951526"/>
          <a:ext cx="10111891" cy="57085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9545"/>
                <a:gridCol w="2337360"/>
                <a:gridCol w="1267930"/>
                <a:gridCol w="1409494"/>
                <a:gridCol w="2008068"/>
                <a:gridCol w="1409494"/>
              </a:tblGrid>
              <a:tr h="48610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岗位分类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序号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姓名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所学专业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职称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3902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艺术</a:t>
                      </a:r>
                      <a:r>
                        <a:rPr lang="zh-CN" sz="1200" dirty="0" smtClean="0"/>
                        <a:t>教研室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主任：陈玲玲）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动漫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组长：陈玲玲）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/>
                        <a:t>1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陈玲玲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动画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756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江源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数字媒体技术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4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张德宇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动画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610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美术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组长：李云辉）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/>
                        <a:t>1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孙俊杰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美术学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助教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4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/>
                        <a:t>2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李云辉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舞台美术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536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李艳辉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美术学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610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王亮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绘画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无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6101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美容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组长：杜思佳）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杜思佳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康复治疗学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无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84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陈艳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中医美容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无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  <a:tr h="85342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表演</a:t>
                      </a:r>
                      <a:r>
                        <a:rPr lang="zh-CN" sz="1200" dirty="0" smtClean="0"/>
                        <a:t>组</a:t>
                      </a:r>
                      <a:endParaRPr lang="en-US" altLang="zh-CN" sz="1200" dirty="0" smtClean="0"/>
                    </a:p>
                    <a:p>
                      <a:pPr indent="0" algn="ctr">
                        <a:buNone/>
                      </a:pPr>
                      <a:r>
                        <a:rPr lang="zh-CN" sz="1200" dirty="0" smtClean="0"/>
                        <a:t>（</a:t>
                      </a:r>
                      <a:r>
                        <a:rPr lang="zh-CN" sz="1200" dirty="0"/>
                        <a:t>组长范城志）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范城志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表演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/>
                        <a:t>无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1" descr="C:/Users/H2016/AppData/Local/Temp/picturescale_20191107205742/output_20191107205744.pngoutput_201911072057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实训室建设与规划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1"/>
          <p:cNvSpPr>
            <a:spLocks noEditPoints="1"/>
          </p:cNvSpPr>
          <p:nvPr/>
        </p:nvSpPr>
        <p:spPr bwMode="auto">
          <a:xfrm>
            <a:off x="1151176" y="1068932"/>
            <a:ext cx="705276" cy="705276"/>
          </a:xfrm>
          <a:custGeom>
            <a:avLst/>
            <a:gdLst>
              <a:gd name="T0" fmla="*/ 0 w 260"/>
              <a:gd name="T1" fmla="*/ 130 h 259"/>
              <a:gd name="T2" fmla="*/ 260 w 260"/>
              <a:gd name="T3" fmla="*/ 130 h 259"/>
              <a:gd name="T4" fmla="*/ 130 w 260"/>
              <a:gd name="T5" fmla="*/ 32 h 259"/>
              <a:gd name="T6" fmla="*/ 130 w 260"/>
              <a:gd name="T7" fmla="*/ 227 h 259"/>
              <a:gd name="T8" fmla="*/ 130 w 260"/>
              <a:gd name="T9" fmla="*/ 32 h 259"/>
              <a:gd name="T10" fmla="*/ 175 w 260"/>
              <a:gd name="T11" fmla="*/ 190 h 259"/>
              <a:gd name="T12" fmla="*/ 161 w 260"/>
              <a:gd name="T13" fmla="*/ 198 h 259"/>
              <a:gd name="T14" fmla="*/ 150 w 260"/>
              <a:gd name="T15" fmla="*/ 198 h 259"/>
              <a:gd name="T16" fmla="*/ 147 w 260"/>
              <a:gd name="T17" fmla="*/ 179 h 259"/>
              <a:gd name="T18" fmla="*/ 136 w 260"/>
              <a:gd name="T19" fmla="*/ 171 h 259"/>
              <a:gd name="T20" fmla="*/ 128 w 260"/>
              <a:gd name="T21" fmla="*/ 157 h 259"/>
              <a:gd name="T22" fmla="*/ 130 w 260"/>
              <a:gd name="T23" fmla="*/ 129 h 259"/>
              <a:gd name="T24" fmla="*/ 138 w 260"/>
              <a:gd name="T25" fmla="*/ 122 h 259"/>
              <a:gd name="T26" fmla="*/ 152 w 260"/>
              <a:gd name="T27" fmla="*/ 123 h 259"/>
              <a:gd name="T28" fmla="*/ 162 w 260"/>
              <a:gd name="T29" fmla="*/ 129 h 259"/>
              <a:gd name="T30" fmla="*/ 174 w 260"/>
              <a:gd name="T31" fmla="*/ 142 h 259"/>
              <a:gd name="T32" fmla="*/ 186 w 260"/>
              <a:gd name="T33" fmla="*/ 144 h 259"/>
              <a:gd name="T34" fmla="*/ 193 w 260"/>
              <a:gd name="T35" fmla="*/ 155 h 259"/>
              <a:gd name="T36" fmla="*/ 195 w 260"/>
              <a:gd name="T37" fmla="*/ 165 h 259"/>
              <a:gd name="T38" fmla="*/ 177 w 260"/>
              <a:gd name="T39" fmla="*/ 188 h 259"/>
              <a:gd name="T40" fmla="*/ 143 w 260"/>
              <a:gd name="T41" fmla="*/ 77 h 259"/>
              <a:gd name="T42" fmla="*/ 136 w 260"/>
              <a:gd name="T43" fmla="*/ 88 h 259"/>
              <a:gd name="T44" fmla="*/ 114 w 260"/>
              <a:gd name="T45" fmla="*/ 91 h 259"/>
              <a:gd name="T46" fmla="*/ 111 w 260"/>
              <a:gd name="T47" fmla="*/ 101 h 259"/>
              <a:gd name="T48" fmla="*/ 112 w 260"/>
              <a:gd name="T49" fmla="*/ 110 h 259"/>
              <a:gd name="T50" fmla="*/ 114 w 260"/>
              <a:gd name="T51" fmla="*/ 122 h 259"/>
              <a:gd name="T52" fmla="*/ 98 w 260"/>
              <a:gd name="T53" fmla="*/ 112 h 259"/>
              <a:gd name="T54" fmla="*/ 86 w 260"/>
              <a:gd name="T55" fmla="*/ 107 h 259"/>
              <a:gd name="T56" fmla="*/ 81 w 260"/>
              <a:gd name="T57" fmla="*/ 100 h 259"/>
              <a:gd name="T58" fmla="*/ 79 w 260"/>
              <a:gd name="T59" fmla="*/ 90 h 259"/>
              <a:gd name="T60" fmla="*/ 73 w 260"/>
              <a:gd name="T61" fmla="*/ 81 h 259"/>
              <a:gd name="T62" fmla="*/ 128 w 260"/>
              <a:gd name="T63" fmla="*/ 56 h 259"/>
              <a:gd name="T64" fmla="*/ 161 w 260"/>
              <a:gd name="T65" fmla="*/ 6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59">
                <a:moveTo>
                  <a:pt x="130" y="259"/>
                </a:moveTo>
                <a:cubicBezTo>
                  <a:pt x="58" y="259"/>
                  <a:pt x="0" y="201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60" y="58"/>
                  <a:pt x="260" y="130"/>
                </a:cubicBezTo>
                <a:cubicBezTo>
                  <a:pt x="260" y="201"/>
                  <a:pt x="201" y="259"/>
                  <a:pt x="130" y="259"/>
                </a:cubicBezTo>
                <a:close/>
                <a:moveTo>
                  <a:pt x="130" y="32"/>
                </a:moveTo>
                <a:cubicBezTo>
                  <a:pt x="76" y="32"/>
                  <a:pt x="32" y="76"/>
                  <a:pt x="32" y="130"/>
                </a:cubicBezTo>
                <a:cubicBezTo>
                  <a:pt x="32" y="183"/>
                  <a:pt x="76" y="227"/>
                  <a:pt x="130" y="227"/>
                </a:cubicBezTo>
                <a:cubicBezTo>
                  <a:pt x="183" y="227"/>
                  <a:pt x="227" y="183"/>
                  <a:pt x="227" y="130"/>
                </a:cubicBezTo>
                <a:cubicBezTo>
                  <a:pt x="227" y="76"/>
                  <a:pt x="183" y="32"/>
                  <a:pt x="130" y="32"/>
                </a:cubicBezTo>
                <a:close/>
                <a:moveTo>
                  <a:pt x="177" y="188"/>
                </a:moveTo>
                <a:cubicBezTo>
                  <a:pt x="175" y="190"/>
                  <a:pt x="175" y="190"/>
                  <a:pt x="175" y="190"/>
                </a:cubicBezTo>
                <a:cubicBezTo>
                  <a:pt x="166" y="195"/>
                  <a:pt x="166" y="195"/>
                  <a:pt x="166" y="195"/>
                </a:cubicBezTo>
                <a:cubicBezTo>
                  <a:pt x="161" y="198"/>
                  <a:pt x="161" y="198"/>
                  <a:pt x="161" y="198"/>
                </a:cubicBezTo>
                <a:cubicBezTo>
                  <a:pt x="158" y="200"/>
                  <a:pt x="154" y="201"/>
                  <a:pt x="150" y="203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7"/>
                  <a:pt x="148" y="180"/>
                  <a:pt x="147" y="179"/>
                </a:cubicBezTo>
                <a:cubicBezTo>
                  <a:pt x="146" y="177"/>
                  <a:pt x="144" y="175"/>
                  <a:pt x="141" y="174"/>
                </a:cubicBezTo>
                <a:cubicBezTo>
                  <a:pt x="139" y="173"/>
                  <a:pt x="137" y="173"/>
                  <a:pt x="136" y="171"/>
                </a:cubicBezTo>
                <a:cubicBezTo>
                  <a:pt x="134" y="169"/>
                  <a:pt x="133" y="166"/>
                  <a:pt x="132" y="164"/>
                </a:cubicBezTo>
                <a:cubicBezTo>
                  <a:pt x="130" y="161"/>
                  <a:pt x="128" y="158"/>
                  <a:pt x="128" y="157"/>
                </a:cubicBezTo>
                <a:cubicBezTo>
                  <a:pt x="128" y="156"/>
                  <a:pt x="128" y="142"/>
                  <a:pt x="128" y="142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5"/>
                  <a:pt x="195" y="165"/>
                  <a:pt x="195" y="165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89" y="176"/>
                  <a:pt x="184" y="183"/>
                  <a:pt x="177" y="188"/>
                </a:cubicBezTo>
                <a:close/>
                <a:moveTo>
                  <a:pt x="151" y="73"/>
                </a:moveTo>
                <a:cubicBezTo>
                  <a:pt x="143" y="77"/>
                  <a:pt x="143" y="77"/>
                  <a:pt x="143" y="77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8" y="118"/>
                  <a:pt x="114" y="122"/>
                </a:cubicBezTo>
                <a:cubicBezTo>
                  <a:pt x="114" y="122"/>
                  <a:pt x="109" y="122"/>
                  <a:pt x="108" y="120"/>
                </a:cubicBezTo>
                <a:cubicBezTo>
                  <a:pt x="107" y="118"/>
                  <a:pt x="99" y="114"/>
                  <a:pt x="98" y="112"/>
                </a:cubicBezTo>
                <a:cubicBezTo>
                  <a:pt x="96" y="111"/>
                  <a:pt x="92" y="110"/>
                  <a:pt x="92" y="110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0"/>
                  <a:pt x="79" y="90"/>
                  <a:pt x="79" y="90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78"/>
                  <a:pt x="74" y="78"/>
                  <a:pt x="74" y="78"/>
                </a:cubicBezTo>
                <a:cubicBezTo>
                  <a:pt x="87" y="65"/>
                  <a:pt x="107" y="56"/>
                  <a:pt x="128" y="56"/>
                </a:cubicBezTo>
                <a:cubicBezTo>
                  <a:pt x="140" y="56"/>
                  <a:pt x="151" y="59"/>
                  <a:pt x="161" y="64"/>
                </a:cubicBezTo>
                <a:cubicBezTo>
                  <a:pt x="161" y="66"/>
                  <a:pt x="161" y="66"/>
                  <a:pt x="161" y="66"/>
                </a:cubicBezTo>
                <a:lnTo>
                  <a:pt x="151" y="73"/>
                </a:lnTo>
                <a:close/>
              </a:path>
            </a:pathLst>
          </a:custGeom>
          <a:solidFill>
            <a:srgbClr val="03715B"/>
          </a:solidFill>
          <a:ln>
            <a:noFill/>
          </a:ln>
        </p:spPr>
        <p:txBody>
          <a:bodyPr lIns="121888" tIns="60944" rIns="121888" bIns="6094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>
              <a:solidFill>
                <a:prstClr val="black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" name="Group 8"/>
          <p:cNvGrpSpPr/>
          <p:nvPr/>
        </p:nvGrpSpPr>
        <p:grpSpPr bwMode="auto">
          <a:xfrm>
            <a:off x="1151176" y="4649745"/>
            <a:ext cx="596050" cy="795741"/>
            <a:chOff x="5410411" y="1735157"/>
            <a:chExt cx="342689" cy="457290"/>
          </a:xfrm>
          <a:solidFill>
            <a:srgbClr val="6A6A6A"/>
          </a:solidFill>
        </p:grpSpPr>
        <p:sp>
          <p:nvSpPr>
            <p:cNvPr id="14" name="Freeform 23@|5FFC:0|FBC:0|LFC:0|LBC:16777215"/>
            <p:cNvSpPr>
              <a:spLocks noEditPoints="1"/>
            </p:cNvSpPr>
            <p:nvPr/>
          </p:nvSpPr>
          <p:spPr bwMode="auto">
            <a:xfrm>
              <a:off x="5410411" y="1735157"/>
              <a:ext cx="342689" cy="342689"/>
            </a:xfrm>
            <a:custGeom>
              <a:avLst/>
              <a:gdLst>
                <a:gd name="T0" fmla="*/ 115 w 212"/>
                <a:gd name="T1" fmla="*/ 0 h 212"/>
                <a:gd name="T2" fmla="*/ 97 w 212"/>
                <a:gd name="T3" fmla="*/ 0 h 212"/>
                <a:gd name="T4" fmla="*/ 0 w 212"/>
                <a:gd name="T5" fmla="*/ 97 h 212"/>
                <a:gd name="T6" fmla="*/ 53 w 212"/>
                <a:gd name="T7" fmla="*/ 184 h 212"/>
                <a:gd name="T8" fmla="*/ 53 w 212"/>
                <a:gd name="T9" fmla="*/ 195 h 212"/>
                <a:gd name="T10" fmla="*/ 71 w 212"/>
                <a:gd name="T11" fmla="*/ 212 h 212"/>
                <a:gd name="T12" fmla="*/ 142 w 212"/>
                <a:gd name="T13" fmla="*/ 212 h 212"/>
                <a:gd name="T14" fmla="*/ 159 w 212"/>
                <a:gd name="T15" fmla="*/ 195 h 212"/>
                <a:gd name="T16" fmla="*/ 159 w 212"/>
                <a:gd name="T17" fmla="*/ 184 h 212"/>
                <a:gd name="T18" fmla="*/ 212 w 212"/>
                <a:gd name="T19" fmla="*/ 97 h 212"/>
                <a:gd name="T20" fmla="*/ 115 w 212"/>
                <a:gd name="T21" fmla="*/ 0 h 212"/>
                <a:gd name="T22" fmla="*/ 124 w 212"/>
                <a:gd name="T23" fmla="*/ 159 h 212"/>
                <a:gd name="T24" fmla="*/ 124 w 212"/>
                <a:gd name="T25" fmla="*/ 177 h 212"/>
                <a:gd name="T26" fmla="*/ 88 w 212"/>
                <a:gd name="T27" fmla="*/ 177 h 212"/>
                <a:gd name="T28" fmla="*/ 88 w 212"/>
                <a:gd name="T29" fmla="*/ 159 h 212"/>
                <a:gd name="T30" fmla="*/ 35 w 212"/>
                <a:gd name="T31" fmla="*/ 97 h 212"/>
                <a:gd name="T32" fmla="*/ 97 w 212"/>
                <a:gd name="T33" fmla="*/ 36 h 212"/>
                <a:gd name="T34" fmla="*/ 115 w 212"/>
                <a:gd name="T35" fmla="*/ 36 h 212"/>
                <a:gd name="T36" fmla="*/ 177 w 212"/>
                <a:gd name="T37" fmla="*/ 97 h 212"/>
                <a:gd name="T38" fmla="*/ 124 w 212"/>
                <a:gd name="T39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12">
                  <a:moveTo>
                    <a:pt x="11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35"/>
                    <a:pt x="22" y="168"/>
                    <a:pt x="53" y="184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04"/>
                    <a:pt x="61" y="212"/>
                    <a:pt x="71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51" y="212"/>
                    <a:pt x="159" y="204"/>
                    <a:pt x="159" y="195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91" y="168"/>
                    <a:pt x="212" y="135"/>
                    <a:pt x="212" y="97"/>
                  </a:cubicBezTo>
                  <a:cubicBezTo>
                    <a:pt x="212" y="44"/>
                    <a:pt x="169" y="0"/>
                    <a:pt x="115" y="0"/>
                  </a:cubicBezTo>
                  <a:close/>
                  <a:moveTo>
                    <a:pt x="124" y="159"/>
                  </a:moveTo>
                  <a:cubicBezTo>
                    <a:pt x="124" y="177"/>
                    <a:pt x="124" y="177"/>
                    <a:pt x="124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58" y="154"/>
                    <a:pt x="35" y="129"/>
                    <a:pt x="35" y="97"/>
                  </a:cubicBezTo>
                  <a:cubicBezTo>
                    <a:pt x="35" y="63"/>
                    <a:pt x="63" y="36"/>
                    <a:pt x="97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9" y="36"/>
                    <a:pt x="177" y="63"/>
                    <a:pt x="177" y="97"/>
                  </a:cubicBezTo>
                  <a:cubicBezTo>
                    <a:pt x="177" y="129"/>
                    <a:pt x="154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888" tIns="60944" rIns="121888" bIns="60944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2400">
                <a:solidFill>
                  <a:prstClr val="black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4@|5FFC:0|FBC:0|LFC:0|LBC:16777215"/>
            <p:cNvSpPr/>
            <p:nvPr/>
          </p:nvSpPr>
          <p:spPr bwMode="auto">
            <a:xfrm>
              <a:off x="5525012" y="2106774"/>
              <a:ext cx="114601" cy="28928"/>
            </a:xfrm>
            <a:custGeom>
              <a:avLst/>
              <a:gdLst>
                <a:gd name="T0" fmla="*/ 9 w 71"/>
                <a:gd name="T1" fmla="*/ 0 h 18"/>
                <a:gd name="T2" fmla="*/ 62 w 71"/>
                <a:gd name="T3" fmla="*/ 0 h 18"/>
                <a:gd name="T4" fmla="*/ 71 w 71"/>
                <a:gd name="T5" fmla="*/ 9 h 18"/>
                <a:gd name="T6" fmla="*/ 62 w 71"/>
                <a:gd name="T7" fmla="*/ 18 h 18"/>
                <a:gd name="T8" fmla="*/ 9 w 71"/>
                <a:gd name="T9" fmla="*/ 18 h 18"/>
                <a:gd name="T10" fmla="*/ 0 w 71"/>
                <a:gd name="T11" fmla="*/ 9 h 18"/>
                <a:gd name="T12" fmla="*/ 9 w 7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">
                  <a:moveTo>
                    <a:pt x="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7" y="0"/>
                    <a:pt x="71" y="4"/>
                    <a:pt x="71" y="9"/>
                  </a:cubicBezTo>
                  <a:cubicBezTo>
                    <a:pt x="71" y="14"/>
                    <a:pt x="67" y="18"/>
                    <a:pt x="6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888" tIns="60944" rIns="121888" bIns="60944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2400">
                <a:solidFill>
                  <a:prstClr val="black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5@|5FFC:0|FBC:0|LFC:0|LBC:16777215"/>
            <p:cNvSpPr/>
            <p:nvPr/>
          </p:nvSpPr>
          <p:spPr bwMode="auto">
            <a:xfrm>
              <a:off x="5551715" y="2163519"/>
              <a:ext cx="58970" cy="28928"/>
            </a:xfrm>
            <a:custGeom>
              <a:avLst/>
              <a:gdLst>
                <a:gd name="T0" fmla="*/ 9 w 36"/>
                <a:gd name="T1" fmla="*/ 0 h 18"/>
                <a:gd name="T2" fmla="*/ 27 w 36"/>
                <a:gd name="T3" fmla="*/ 0 h 18"/>
                <a:gd name="T4" fmla="*/ 36 w 36"/>
                <a:gd name="T5" fmla="*/ 9 h 18"/>
                <a:gd name="T6" fmla="*/ 27 w 36"/>
                <a:gd name="T7" fmla="*/ 18 h 18"/>
                <a:gd name="T8" fmla="*/ 9 w 36"/>
                <a:gd name="T9" fmla="*/ 18 h 18"/>
                <a:gd name="T10" fmla="*/ 0 w 36"/>
                <a:gd name="T11" fmla="*/ 9 h 18"/>
                <a:gd name="T12" fmla="*/ 9 w 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14"/>
                    <a:pt x="32" y="18"/>
                    <a:pt x="2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888" tIns="60944" rIns="121888" bIns="60944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2400">
                <a:solidFill>
                  <a:prstClr val="black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1151177" y="5725054"/>
            <a:ext cx="662106" cy="662106"/>
          </a:xfrm>
          <a:custGeom>
            <a:avLst/>
            <a:gdLst>
              <a:gd name="T0" fmla="*/ 125 w 249"/>
              <a:gd name="T1" fmla="*/ 249 h 249"/>
              <a:gd name="T2" fmla="*/ 0 w 249"/>
              <a:gd name="T3" fmla="*/ 125 h 249"/>
              <a:gd name="T4" fmla="*/ 125 w 249"/>
              <a:gd name="T5" fmla="*/ 0 h 249"/>
              <a:gd name="T6" fmla="*/ 249 w 249"/>
              <a:gd name="T7" fmla="*/ 125 h 249"/>
              <a:gd name="T8" fmla="*/ 125 w 249"/>
              <a:gd name="T9" fmla="*/ 249 h 249"/>
              <a:gd name="T10" fmla="*/ 125 w 249"/>
              <a:gd name="T11" fmla="*/ 31 h 249"/>
              <a:gd name="T12" fmla="*/ 31 w 249"/>
              <a:gd name="T13" fmla="*/ 125 h 249"/>
              <a:gd name="T14" fmla="*/ 125 w 249"/>
              <a:gd name="T15" fmla="*/ 218 h 249"/>
              <a:gd name="T16" fmla="*/ 218 w 249"/>
              <a:gd name="T17" fmla="*/ 125 h 249"/>
              <a:gd name="T18" fmla="*/ 125 w 249"/>
              <a:gd name="T19" fmla="*/ 31 h 249"/>
              <a:gd name="T20" fmla="*/ 93 w 249"/>
              <a:gd name="T21" fmla="*/ 78 h 249"/>
              <a:gd name="T22" fmla="*/ 171 w 249"/>
              <a:gd name="T23" fmla="*/ 125 h 249"/>
              <a:gd name="T24" fmla="*/ 93 w 249"/>
              <a:gd name="T25" fmla="*/ 171 h 249"/>
              <a:gd name="T26" fmla="*/ 93 w 249"/>
              <a:gd name="T27" fmla="*/ 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rgbClr val="03715B"/>
          </a:solidFill>
          <a:ln>
            <a:noFill/>
          </a:ln>
        </p:spPr>
        <p:txBody>
          <a:bodyPr lIns="121888" tIns="60944" rIns="121888" bIns="6094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>
              <a:solidFill>
                <a:prstClr val="black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49776" y="1169872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现有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实训室8间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49776" y="4800208"/>
            <a:ext cx="4910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现有直式钢琴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21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台，数码钢琴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32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台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49776" y="5796471"/>
            <a:ext cx="6575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计划新建数码钢琴教室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间，每间计划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60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台钢琴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2"/>
            </p:custDataLst>
          </p:nvPr>
        </p:nvGraphicFramePr>
        <p:xfrm>
          <a:off x="1986563" y="1722640"/>
          <a:ext cx="634238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210"/>
                <a:gridCol w="4916170"/>
              </a:tblGrid>
              <a:tr h="363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实训室名称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动漫实训室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礼仪实训室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早教实训室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手工制作实训室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幼儿园模拟实训室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书法简笔画实训室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茶艺实训室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数码钢琴实训室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1" descr="C:/Users/H2016/AppData/Local/Temp/picturescale_20191107205752/output_20191107205754.pngoutput_2019110720575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50047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用教学科研支撑专业建设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231118" y="1156008"/>
            <a:ext cx="919577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教学与科研是相辅相成的辩证关系，在很大程度上，教育质量的好与差也体现出科研水平的高与低，直接支撑着教育教学质量的提升。我院近</a:t>
            </a:r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年教科研成果如下：</a:t>
            </a:r>
            <a:endParaRPr lang="en-US" altLang="zh-CN" sz="2000" dirty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36"/>
          <p:cNvGrpSpPr/>
          <p:nvPr/>
        </p:nvGrpSpPr>
        <p:grpSpPr bwMode="auto">
          <a:xfrm>
            <a:off x="1148592" y="2248808"/>
            <a:ext cx="3559886" cy="773108"/>
            <a:chOff x="5366017" y="912347"/>
            <a:chExt cx="3559627" cy="772757"/>
          </a:xfrm>
        </p:grpSpPr>
        <p:sp>
          <p:nvSpPr>
            <p:cNvPr id="40" name="Oval 17"/>
            <p:cNvSpPr/>
            <p:nvPr/>
          </p:nvSpPr>
          <p:spPr>
            <a:xfrm>
              <a:off x="5366017" y="912347"/>
              <a:ext cx="774644" cy="772757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2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30643" y="1048022"/>
              <a:ext cx="440082" cy="43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TextBox 13"/>
            <p:cNvSpPr txBox="1">
              <a:spLocks noChangeArrowheads="1"/>
            </p:cNvSpPr>
            <p:nvPr/>
          </p:nvSpPr>
          <p:spPr bwMode="auto">
            <a:xfrm>
              <a:off x="6383092" y="1173954"/>
              <a:ext cx="2542552" cy="276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defTabSz="1216025">
                <a:spcBef>
                  <a:spcPct val="20000"/>
                </a:spcBef>
              </a:pPr>
              <a:r>
                <a:rPr lang="zh-CN" altLang="en-US" b="1" dirty="0" smtClean="0">
                  <a:latin typeface="+mn-ea"/>
                  <a:ea typeface="+mn-ea"/>
                </a:rPr>
                <a:t>省级</a:t>
              </a:r>
              <a:r>
                <a:rPr lang="zh-CN" altLang="en-US" b="1" dirty="0" smtClean="0">
                  <a:latin typeface="+mn-ea"/>
                  <a:ea typeface="+mn-ea"/>
                  <a:sym typeface="+mn-ea"/>
                </a:rPr>
                <a:t>科研</a:t>
              </a:r>
              <a:r>
                <a:rPr lang="zh-CN" altLang="en-US" b="1" dirty="0" smtClean="0">
                  <a:latin typeface="+mn-ea"/>
                  <a:ea typeface="+mn-ea"/>
                </a:rPr>
                <a:t>申报立项情况</a:t>
              </a:r>
              <a:endParaRPr lang="en-US" altLang="zh-CN" b="1" dirty="0">
                <a:solidFill>
                  <a:srgbClr val="445469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6" name="表格 15"/>
          <p:cNvGraphicFramePr/>
          <p:nvPr>
            <p:custDataLst>
              <p:tags r:id="rId3"/>
            </p:custDataLst>
          </p:nvPr>
        </p:nvGraphicFramePr>
        <p:xfrm>
          <a:off x="2163170" y="2947514"/>
          <a:ext cx="8242300" cy="284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55"/>
                <a:gridCol w="1140460"/>
                <a:gridCol w="4843780"/>
                <a:gridCol w="946150"/>
                <a:gridCol w="655955"/>
              </a:tblGrid>
              <a:tr h="52260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9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7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姓名</a:t>
                      </a:r>
                      <a:endParaRPr lang="en-US" altLang="en-US" sz="17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科研题目</a:t>
                      </a:r>
                      <a:endParaRPr lang="en-US" altLang="en-US" sz="17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完成情况</a:t>
                      </a:r>
                      <a:endParaRPr lang="en-US" altLang="en-US" sz="17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备注</a:t>
                      </a:r>
                      <a:endParaRPr lang="en-US" altLang="en-US" sz="17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7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黄子玲</a:t>
                      </a:r>
                      <a:endParaRPr lang="en-US" altLang="en-US" sz="1700" b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en-US" sz="1700" b="0">
                          <a:solidFill>
                            <a:srgbClr val="191F25"/>
                          </a:solidFill>
                          <a:latin typeface="宋体" panose="02010600030101010101" pitchFamily="2" charset="-122"/>
                        </a:rPr>
                        <a:t>在高职高专进行“赏识教育”的研究与实践</a:t>
                      </a:r>
                      <a:r>
                        <a:rPr lang="en-US" sz="17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</a:rPr>
                        <a:t>》</a:t>
                      </a:r>
                      <a:endParaRPr lang="en-US" altLang="en-US" sz="1700" b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7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唐江花</a:t>
                      </a:r>
                      <a:endParaRPr lang="en-US" altLang="en-US" sz="1700" b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en-US" sz="1700" b="0" dirty="0" err="1">
                          <a:solidFill>
                            <a:srgbClr val="191F25"/>
                          </a:solidFill>
                          <a:latin typeface="宋体" panose="02010600030101010101" pitchFamily="2" charset="-122"/>
                        </a:rPr>
                        <a:t>职业学院课外阅读现状与指导策略研究</a:t>
                      </a:r>
                      <a:r>
                        <a:rPr lang="en-US" sz="1700" b="0" dirty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</a:rPr>
                        <a:t>》</a:t>
                      </a:r>
                      <a:endParaRPr lang="en-US" altLang="en-US" sz="1700" b="0" dirty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7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滕冬梅</a:t>
                      </a:r>
                      <a:endParaRPr lang="en-US" altLang="en-US" sz="1700" b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en-US" sz="1700" b="0">
                          <a:solidFill>
                            <a:srgbClr val="191F25"/>
                          </a:solidFill>
                          <a:latin typeface="宋体" panose="02010600030101010101" pitchFamily="2" charset="-122"/>
                        </a:rPr>
                        <a:t>儿童营养学课程研究与实践探索</a:t>
                      </a:r>
                      <a:r>
                        <a:rPr lang="en-US" sz="17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</a:rPr>
                        <a:t>》</a:t>
                      </a:r>
                      <a:endParaRPr lang="en-US" altLang="en-US" sz="1700" b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7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进行中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7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700" b="0" dirty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</a:rPr>
                        <a:t>邱会昆</a:t>
                      </a:r>
                      <a:endParaRPr lang="zh-CN" altLang="en-US" sz="1700" b="0" dirty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7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</a:rPr>
                        <a:t>《新时空汉语》</a:t>
                      </a:r>
                      <a:endParaRPr lang="zh-CN" altLang="en-US" sz="1700" b="0">
                        <a:solidFill>
                          <a:srgbClr val="333333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7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已结题</a:t>
                      </a:r>
                      <a:endParaRPr lang="zh-CN" altLang="en-US" sz="17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 bwMode="auto">
          <a:xfrm>
            <a:off x="370671" y="275405"/>
            <a:ext cx="3723658" cy="773112"/>
            <a:chOff x="5366017" y="4423759"/>
            <a:chExt cx="3723387" cy="772761"/>
          </a:xfrm>
        </p:grpSpPr>
        <p:sp>
          <p:nvSpPr>
            <p:cNvPr id="38" name="Oval 13"/>
            <p:cNvSpPr/>
            <p:nvPr/>
          </p:nvSpPr>
          <p:spPr>
            <a:xfrm>
              <a:off x="5366017" y="4423759"/>
              <a:ext cx="774644" cy="772761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544879" y="4568813"/>
              <a:ext cx="416471" cy="36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TextBox 13"/>
            <p:cNvSpPr txBox="1">
              <a:spLocks noChangeArrowheads="1"/>
            </p:cNvSpPr>
            <p:nvPr/>
          </p:nvSpPr>
          <p:spPr bwMode="auto">
            <a:xfrm>
              <a:off x="6383092" y="4611092"/>
              <a:ext cx="2706312" cy="3076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defTabSz="1216025">
                <a:spcBef>
                  <a:spcPct val="20000"/>
                </a:spcBef>
              </a:pPr>
              <a:r>
                <a:rPr lang="zh-CN" altLang="en-US" sz="2000" b="1" dirty="0" smtClean="0"/>
                <a:t>校级科研申报立项情况</a:t>
              </a:r>
              <a:endParaRPr lang="en-US" altLang="zh-CN" sz="2000" b="1" dirty="0">
                <a:solidFill>
                  <a:srgbClr val="445469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709809" y="409667"/>
          <a:ext cx="8785318" cy="620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46"/>
                <a:gridCol w="816026"/>
                <a:gridCol w="5955297"/>
                <a:gridCol w="883243"/>
                <a:gridCol w="610606"/>
              </a:tblGrid>
              <a:tr h="453387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16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姓名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科研题目</a:t>
                      </a:r>
                      <a:endParaRPr lang="en-US" altLang="en-US" sz="15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完成情况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备注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4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邱会昆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学前教育专业开展“双创”活动的实践与探索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以云南外事外语职业学院为例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5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3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黄子玲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en-US" sz="1000" b="1">
                          <a:solidFill>
                            <a:srgbClr val="191F25"/>
                          </a:solidFill>
                          <a:latin typeface="宋体" panose="02010600030101010101" pitchFamily="2" charset="-122"/>
                        </a:rPr>
                        <a:t>普通话实用教程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5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晏波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《幼儿英语》，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延期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罗玉东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《民办高职院校大学生心理危机防范和快速反应机制研究——以云南外事外语职业学院为例》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孙俊杰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《高校毕业生专业跟岗实习管理路径创新研究》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0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康守军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《高校创新创业载体和平台建设探索》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王楚勇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《中国传统文化融入大学生正常思想政治教育研究》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黄子玲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《在语文教学中培养高职高专院校学生文化自信的探索与实践》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角春娟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《高职院校学前教育专业乐理与视唱练耳教学研究》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康守军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《“互联网+”形势下学前教育大学生面临的机遇与挑战》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0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李宛津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《少数民族音乐在学前教育专业中的运用》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孙俊杰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《高校毕业生专业跟岗实习管理路径创新研究》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滕冬梅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《“隔代教养” 模式在学前儿童家庭教育中的影响研究》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王楚勇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《中国传统文化融入大学生正常思想政治教育研究》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0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徐婧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《以大学生艺术团为平台促进幼儿舞蹈教学的开展》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易楒橦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《泰国留学生汉语离合词习得偏误分析——以云南外事外语职业学院为例》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张德宇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编程教育课程研发设计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已结题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 bwMode="auto">
          <a:xfrm>
            <a:off x="275135" y="215291"/>
            <a:ext cx="3559886" cy="773108"/>
            <a:chOff x="5366017" y="912347"/>
            <a:chExt cx="3559627" cy="772757"/>
          </a:xfrm>
        </p:grpSpPr>
        <p:sp>
          <p:nvSpPr>
            <p:cNvPr id="40" name="Oval 17"/>
            <p:cNvSpPr/>
            <p:nvPr/>
          </p:nvSpPr>
          <p:spPr>
            <a:xfrm>
              <a:off x="5366017" y="912347"/>
              <a:ext cx="774644" cy="772757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226" name="Picture 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530643" y="1048022"/>
              <a:ext cx="440082" cy="43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TextBox 13"/>
            <p:cNvSpPr txBox="1">
              <a:spLocks noChangeArrowheads="1"/>
            </p:cNvSpPr>
            <p:nvPr/>
          </p:nvSpPr>
          <p:spPr bwMode="auto">
            <a:xfrm>
              <a:off x="6383092" y="1173954"/>
              <a:ext cx="2542552" cy="276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defTabSz="1216025">
                <a:spcBef>
                  <a:spcPct val="20000"/>
                </a:spcBef>
              </a:pPr>
              <a:r>
                <a:rPr lang="zh-CN" altLang="en-US" b="1" dirty="0" smtClean="0">
                  <a:latin typeface="+mn-ea"/>
                  <a:ea typeface="+mn-ea"/>
                  <a:sym typeface="Arial" panose="020B0604020202020204" pitchFamily="34" charset="0"/>
                </a:rPr>
                <a:t>自编教材</a:t>
              </a:r>
              <a:endParaRPr lang="en-US" altLang="zh-CN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712595" y="1050290"/>
          <a:ext cx="8681085" cy="446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55"/>
                <a:gridCol w="1645285"/>
                <a:gridCol w="2118360"/>
                <a:gridCol w="2563495"/>
                <a:gridCol w="1647190"/>
              </a:tblGrid>
              <a:tr h="96520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教材名称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出版社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主编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备注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新时空汉语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东北师范大学出版社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邱会昆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十二五规划教材（已使用）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简笔画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东北师范大学出版社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邱会昆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十三五规划教材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（已使用）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普通话实用教程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北京邮电大学出版社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黄子玲、邱会昆、李丽莎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已使用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938" y="160338"/>
            <a:ext cx="9493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自编教材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-11113" y="1338262"/>
            <a:ext cx="12203113" cy="5519737"/>
          </a:xfrm>
          <a:prstGeom prst="rect">
            <a:avLst/>
          </a:prstGeom>
          <a:solidFill>
            <a:srgbClr val="0371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5" name="Rounded Rectangle 87"/>
          <p:cNvSpPr/>
          <p:nvPr/>
        </p:nvSpPr>
        <p:spPr>
          <a:xfrm>
            <a:off x="5370513" y="2979738"/>
            <a:ext cx="1522412" cy="44450"/>
          </a:xfrm>
          <a:prstGeom prst="roundRect">
            <a:avLst>
              <a:gd name="adj" fmla="val 50000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900">
              <a:solidFill>
                <a:srgbClr val="D9D9D9"/>
              </a:solidFill>
            </a:endParaRPr>
          </a:p>
        </p:txBody>
      </p:sp>
      <p:sp>
        <p:nvSpPr>
          <p:cNvPr id="22534" name="Freeform 74"/>
          <p:cNvSpPr>
            <a:spLocks noChangeArrowheads="1"/>
          </p:cNvSpPr>
          <p:nvPr/>
        </p:nvSpPr>
        <p:spPr bwMode="auto">
          <a:xfrm>
            <a:off x="5826125" y="2014538"/>
            <a:ext cx="576263" cy="509587"/>
          </a:xfrm>
          <a:custGeom>
            <a:avLst/>
            <a:gdLst>
              <a:gd name="T0" fmla="*/ 563914 w 461"/>
              <a:gd name="T1" fmla="*/ 265881 h 409"/>
              <a:gd name="T2" fmla="*/ 563914 w 461"/>
              <a:gd name="T3" fmla="*/ 265881 h 409"/>
              <a:gd name="T4" fmla="*/ 308840 w 461"/>
              <a:gd name="T5" fmla="*/ 21221 h 409"/>
              <a:gd name="T6" fmla="*/ 265077 w 461"/>
              <a:gd name="T7" fmla="*/ 21221 h 409"/>
              <a:gd name="T8" fmla="*/ 11253 w 461"/>
              <a:gd name="T9" fmla="*/ 265881 h 409"/>
              <a:gd name="T10" fmla="*/ 22507 w 461"/>
              <a:gd name="T11" fmla="*/ 287101 h 409"/>
              <a:gd name="T12" fmla="*/ 77523 w 461"/>
              <a:gd name="T13" fmla="*/ 287101 h 409"/>
              <a:gd name="T14" fmla="*/ 77523 w 461"/>
              <a:gd name="T15" fmla="*/ 486824 h 409"/>
              <a:gd name="T16" fmla="*/ 98779 w 461"/>
              <a:gd name="T17" fmla="*/ 509293 h 409"/>
              <a:gd name="T18" fmla="*/ 221315 w 461"/>
              <a:gd name="T19" fmla="*/ 509293 h 409"/>
              <a:gd name="T20" fmla="*/ 221315 w 461"/>
              <a:gd name="T21" fmla="*/ 309570 h 409"/>
              <a:gd name="T22" fmla="*/ 353853 w 461"/>
              <a:gd name="T23" fmla="*/ 309570 h 409"/>
              <a:gd name="T24" fmla="*/ 353853 w 461"/>
              <a:gd name="T25" fmla="*/ 509293 h 409"/>
              <a:gd name="T26" fmla="*/ 476389 w 461"/>
              <a:gd name="T27" fmla="*/ 509293 h 409"/>
              <a:gd name="T28" fmla="*/ 497645 w 461"/>
              <a:gd name="T29" fmla="*/ 486824 h 409"/>
              <a:gd name="T30" fmla="*/ 497645 w 461"/>
              <a:gd name="T31" fmla="*/ 287101 h 409"/>
              <a:gd name="T32" fmla="*/ 553911 w 461"/>
              <a:gd name="T33" fmla="*/ 287101 h 409"/>
              <a:gd name="T34" fmla="*/ 563914 w 461"/>
              <a:gd name="T35" fmla="*/ 265881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1"/>
              <a:gd name="T55" fmla="*/ 0 h 409"/>
              <a:gd name="T56" fmla="*/ 461 w 461"/>
              <a:gd name="T57" fmla="*/ 409 h 4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03715B"/>
          </a:solidFill>
          <a:ln w="9525">
            <a:noFill/>
            <a:miter lim="800000"/>
          </a:ln>
        </p:spPr>
        <p:txBody>
          <a:bodyPr wrap="none" anchor="ctr"/>
          <a:lstStyle/>
          <a:p>
            <a:pPr defTabSz="913130"/>
            <a:endParaRPr lang="en-US" altLang="zh-CN" sz="900">
              <a:solidFill>
                <a:srgbClr val="D9D9D9"/>
              </a:solidFill>
              <a:latin typeface="Calibri" panose="020F0502020204030204" pitchFamily="34" charset="0"/>
            </a:endParaRPr>
          </a:p>
        </p:txBody>
      </p:sp>
      <p:sp>
        <p:nvSpPr>
          <p:cNvPr id="22537" name="Freeform 25"/>
          <p:cNvSpPr>
            <a:spLocks noEditPoints="1"/>
          </p:cNvSpPr>
          <p:nvPr/>
        </p:nvSpPr>
        <p:spPr bwMode="auto">
          <a:xfrm>
            <a:off x="8077200" y="1995488"/>
            <a:ext cx="511175" cy="544512"/>
          </a:xfrm>
          <a:custGeom>
            <a:avLst/>
            <a:gdLst>
              <a:gd name="T0" fmla="*/ 510492 w 1548"/>
              <a:gd name="T1" fmla="*/ 437535 h 1648"/>
              <a:gd name="T2" fmla="*/ 418155 w 1548"/>
              <a:gd name="T3" fmla="*/ 464242 h 1648"/>
              <a:gd name="T4" fmla="*/ 391113 w 1548"/>
              <a:gd name="T5" fmla="*/ 372251 h 1648"/>
              <a:gd name="T6" fmla="*/ 431016 w 1548"/>
              <a:gd name="T7" fmla="*/ 394012 h 1648"/>
              <a:gd name="T8" fmla="*/ 457728 w 1548"/>
              <a:gd name="T9" fmla="*/ 294437 h 1648"/>
              <a:gd name="T10" fmla="*/ 335711 w 1548"/>
              <a:gd name="T11" fmla="*/ 107818 h 1648"/>
              <a:gd name="T12" fmla="*/ 349892 w 1548"/>
              <a:gd name="T13" fmla="*/ 64295 h 1648"/>
              <a:gd name="T14" fmla="*/ 503237 w 1548"/>
              <a:gd name="T15" fmla="*/ 294437 h 1648"/>
              <a:gd name="T16" fmla="*/ 470919 w 1548"/>
              <a:gd name="T17" fmla="*/ 415773 h 1648"/>
              <a:gd name="T18" fmla="*/ 510492 w 1548"/>
              <a:gd name="T19" fmla="*/ 437535 h 1648"/>
              <a:gd name="T20" fmla="*/ 253927 w 1548"/>
              <a:gd name="T21" fmla="*/ 498203 h 1648"/>
              <a:gd name="T22" fmla="*/ 77497 w 1548"/>
              <a:gd name="T23" fmla="*/ 395661 h 1648"/>
              <a:gd name="T24" fmla="*/ 117730 w 1548"/>
              <a:gd name="T25" fmla="*/ 372581 h 1648"/>
              <a:gd name="T26" fmla="*/ 24733 w 1548"/>
              <a:gd name="T27" fmla="*/ 347852 h 1648"/>
              <a:gd name="T28" fmla="*/ 0 w 1548"/>
              <a:gd name="T29" fmla="*/ 440502 h 1648"/>
              <a:gd name="T30" fmla="*/ 38254 w 1548"/>
              <a:gd name="T31" fmla="*/ 418411 h 1648"/>
              <a:gd name="T32" fmla="*/ 253927 w 1548"/>
              <a:gd name="T33" fmla="*/ 543374 h 1648"/>
              <a:gd name="T34" fmla="*/ 389135 w 1548"/>
              <a:gd name="T35" fmla="*/ 503478 h 1648"/>
              <a:gd name="T36" fmla="*/ 361104 w 1548"/>
              <a:gd name="T37" fmla="*/ 467539 h 1648"/>
              <a:gd name="T38" fmla="*/ 253927 w 1548"/>
              <a:gd name="T39" fmla="*/ 498203 h 1648"/>
              <a:gd name="T40" fmla="*/ 50456 w 1548"/>
              <a:gd name="T41" fmla="*/ 297075 h 1648"/>
              <a:gd name="T42" fmla="*/ 50126 w 1548"/>
              <a:gd name="T43" fmla="*/ 294437 h 1648"/>
              <a:gd name="T44" fmla="*/ 231502 w 1548"/>
              <a:gd name="T45" fmla="*/ 91991 h 1648"/>
              <a:gd name="T46" fmla="*/ 231502 w 1548"/>
              <a:gd name="T47" fmla="*/ 135844 h 1648"/>
              <a:gd name="T48" fmla="*/ 299436 w 1548"/>
              <a:gd name="T49" fmla="*/ 67922 h 1648"/>
              <a:gd name="T50" fmla="*/ 231502 w 1548"/>
              <a:gd name="T51" fmla="*/ 0 h 1648"/>
              <a:gd name="T52" fmla="*/ 231502 w 1548"/>
              <a:gd name="T53" fmla="*/ 46490 h 1648"/>
              <a:gd name="T54" fmla="*/ 4947 w 1548"/>
              <a:gd name="T55" fmla="*/ 294437 h 1648"/>
              <a:gd name="T56" fmla="*/ 5276 w 1548"/>
              <a:gd name="T57" fmla="*/ 303340 h 1648"/>
              <a:gd name="T58" fmla="*/ 50456 w 1548"/>
              <a:gd name="T59" fmla="*/ 297075 h 1648"/>
              <a:gd name="T60" fmla="*/ 188961 w 1548"/>
              <a:gd name="T61" fmla="*/ 284216 h 1648"/>
              <a:gd name="T62" fmla="*/ 198525 w 1548"/>
              <a:gd name="T63" fmla="*/ 342576 h 1648"/>
              <a:gd name="T64" fmla="*/ 283607 w 1548"/>
              <a:gd name="T65" fmla="*/ 273665 h 1648"/>
              <a:gd name="T66" fmla="*/ 195227 w 1548"/>
              <a:gd name="T67" fmla="*/ 430281 h 1648"/>
              <a:gd name="T68" fmla="*/ 217981 w 1548"/>
              <a:gd name="T69" fmla="*/ 430281 h 1648"/>
              <a:gd name="T70" fmla="*/ 229194 w 1548"/>
              <a:gd name="T71" fmla="*/ 363678 h 1648"/>
              <a:gd name="T72" fmla="*/ 292511 w 1548"/>
              <a:gd name="T73" fmla="*/ 349830 h 1648"/>
              <a:gd name="T74" fmla="*/ 385837 w 1548"/>
              <a:gd name="T75" fmla="*/ 223878 h 1648"/>
              <a:gd name="T76" fmla="*/ 188961 w 1548"/>
              <a:gd name="T77" fmla="*/ 284216 h 16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48"/>
              <a:gd name="T118" fmla="*/ 0 h 1648"/>
              <a:gd name="T119" fmla="*/ 1548 w 1548"/>
              <a:gd name="T120" fmla="*/ 1648 h 16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48" h="1648">
                <a:moveTo>
                  <a:pt x="1548" y="1327"/>
                </a:moveTo>
                <a:cubicBezTo>
                  <a:pt x="1268" y="1408"/>
                  <a:pt x="1268" y="1408"/>
                  <a:pt x="1268" y="1408"/>
                </a:cubicBezTo>
                <a:cubicBezTo>
                  <a:pt x="1186" y="1129"/>
                  <a:pt x="1186" y="1129"/>
                  <a:pt x="1186" y="1129"/>
                </a:cubicBezTo>
                <a:cubicBezTo>
                  <a:pt x="1307" y="1195"/>
                  <a:pt x="1307" y="1195"/>
                  <a:pt x="1307" y="1195"/>
                </a:cubicBezTo>
                <a:cubicBezTo>
                  <a:pt x="1358" y="1105"/>
                  <a:pt x="1388" y="1003"/>
                  <a:pt x="1388" y="893"/>
                </a:cubicBezTo>
                <a:cubicBezTo>
                  <a:pt x="1388" y="640"/>
                  <a:pt x="1236" y="422"/>
                  <a:pt x="1018" y="327"/>
                </a:cubicBezTo>
                <a:cubicBezTo>
                  <a:pt x="1061" y="195"/>
                  <a:pt x="1061" y="195"/>
                  <a:pt x="1061" y="195"/>
                </a:cubicBezTo>
                <a:cubicBezTo>
                  <a:pt x="1334" y="309"/>
                  <a:pt x="1526" y="578"/>
                  <a:pt x="1526" y="893"/>
                </a:cubicBezTo>
                <a:cubicBezTo>
                  <a:pt x="1526" y="1027"/>
                  <a:pt x="1490" y="1152"/>
                  <a:pt x="1428" y="1261"/>
                </a:cubicBezTo>
                <a:lnTo>
                  <a:pt x="1548" y="1327"/>
                </a:lnTo>
                <a:close/>
                <a:moveTo>
                  <a:pt x="770" y="1511"/>
                </a:moveTo>
                <a:cubicBezTo>
                  <a:pt x="542" y="1511"/>
                  <a:pt x="342" y="1385"/>
                  <a:pt x="235" y="1200"/>
                </a:cubicBezTo>
                <a:cubicBezTo>
                  <a:pt x="357" y="1130"/>
                  <a:pt x="357" y="1130"/>
                  <a:pt x="357" y="1130"/>
                </a:cubicBezTo>
                <a:cubicBezTo>
                  <a:pt x="75" y="1055"/>
                  <a:pt x="75" y="1055"/>
                  <a:pt x="75" y="1055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116" y="1269"/>
                  <a:pt x="116" y="1269"/>
                  <a:pt x="116" y="1269"/>
                </a:cubicBezTo>
                <a:cubicBezTo>
                  <a:pt x="247" y="1495"/>
                  <a:pt x="490" y="1648"/>
                  <a:pt x="770" y="1648"/>
                </a:cubicBezTo>
                <a:cubicBezTo>
                  <a:pt x="922" y="1648"/>
                  <a:pt x="1062" y="1603"/>
                  <a:pt x="1180" y="1527"/>
                </a:cubicBezTo>
                <a:cubicBezTo>
                  <a:pt x="1095" y="1418"/>
                  <a:pt x="1095" y="1418"/>
                  <a:pt x="1095" y="1418"/>
                </a:cubicBezTo>
                <a:cubicBezTo>
                  <a:pt x="1001" y="1476"/>
                  <a:pt x="890" y="1511"/>
                  <a:pt x="770" y="1511"/>
                </a:cubicBezTo>
                <a:close/>
                <a:moveTo>
                  <a:pt x="153" y="901"/>
                </a:moveTo>
                <a:cubicBezTo>
                  <a:pt x="153" y="898"/>
                  <a:pt x="152" y="896"/>
                  <a:pt x="152" y="893"/>
                </a:cubicBezTo>
                <a:cubicBezTo>
                  <a:pt x="152" y="575"/>
                  <a:pt x="393" y="314"/>
                  <a:pt x="702" y="279"/>
                </a:cubicBezTo>
                <a:cubicBezTo>
                  <a:pt x="702" y="412"/>
                  <a:pt x="702" y="412"/>
                  <a:pt x="702" y="412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702" y="0"/>
                  <a:pt x="702" y="0"/>
                  <a:pt x="702" y="0"/>
                </a:cubicBezTo>
                <a:cubicBezTo>
                  <a:pt x="702" y="141"/>
                  <a:pt x="702" y="141"/>
                  <a:pt x="702" y="141"/>
                </a:cubicBezTo>
                <a:cubicBezTo>
                  <a:pt x="317" y="175"/>
                  <a:pt x="15" y="499"/>
                  <a:pt x="15" y="893"/>
                </a:cubicBezTo>
                <a:cubicBezTo>
                  <a:pt x="15" y="902"/>
                  <a:pt x="16" y="911"/>
                  <a:pt x="16" y="920"/>
                </a:cubicBezTo>
                <a:lnTo>
                  <a:pt x="153" y="901"/>
                </a:lnTo>
                <a:close/>
                <a:moveTo>
                  <a:pt x="573" y="862"/>
                </a:moveTo>
                <a:cubicBezTo>
                  <a:pt x="556" y="922"/>
                  <a:pt x="563" y="984"/>
                  <a:pt x="602" y="1039"/>
                </a:cubicBezTo>
                <a:cubicBezTo>
                  <a:pt x="664" y="947"/>
                  <a:pt x="780" y="849"/>
                  <a:pt x="860" y="830"/>
                </a:cubicBezTo>
                <a:cubicBezTo>
                  <a:pt x="696" y="949"/>
                  <a:pt x="604" y="1116"/>
                  <a:pt x="592" y="1305"/>
                </a:cubicBezTo>
                <a:cubicBezTo>
                  <a:pt x="661" y="1305"/>
                  <a:pt x="661" y="1305"/>
                  <a:pt x="661" y="1305"/>
                </a:cubicBezTo>
                <a:cubicBezTo>
                  <a:pt x="660" y="1233"/>
                  <a:pt x="670" y="1144"/>
                  <a:pt x="695" y="1103"/>
                </a:cubicBezTo>
                <a:cubicBezTo>
                  <a:pt x="758" y="1124"/>
                  <a:pt x="827" y="1112"/>
                  <a:pt x="887" y="1061"/>
                </a:cubicBezTo>
                <a:cubicBezTo>
                  <a:pt x="1006" y="961"/>
                  <a:pt x="961" y="708"/>
                  <a:pt x="1170" y="679"/>
                </a:cubicBezTo>
                <a:cubicBezTo>
                  <a:pt x="890" y="526"/>
                  <a:pt x="624" y="688"/>
                  <a:pt x="573" y="862"/>
                </a:cubicBezTo>
                <a:close/>
              </a:path>
            </a:pathLst>
          </a:custGeom>
          <a:solidFill>
            <a:srgbClr val="03715B"/>
          </a:solidFill>
          <a:ln w="9525">
            <a:noFill/>
            <a:miter lim="800000"/>
          </a:ln>
        </p:spPr>
        <p:txBody>
          <a:bodyPr lIns="45720" tIns="22860" rIns="45720" bIns="22860"/>
          <a:lstStyle/>
          <a:p>
            <a:pPr defTabSz="913130"/>
            <a:endParaRPr lang="bg-BG" altLang="zh-CN" sz="9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87"/>
          <p:cNvSpPr/>
          <p:nvPr/>
        </p:nvSpPr>
        <p:spPr>
          <a:xfrm>
            <a:off x="7513638" y="2979738"/>
            <a:ext cx="1522412" cy="44450"/>
          </a:xfrm>
          <a:prstGeom prst="roundRect">
            <a:avLst>
              <a:gd name="adj" fmla="val 50000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900">
              <a:solidFill>
                <a:srgbClr val="D9D9D9"/>
              </a:solidFill>
            </a:endParaRPr>
          </a:p>
        </p:txBody>
      </p:sp>
      <p:pic>
        <p:nvPicPr>
          <p:cNvPr id="26" name="图片 25" descr="C:/Users/H2016/AppData/Local/Temp/picturescale_20191107205808/output_20191107205811.jpgoutput_201911072058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8680" y="2571115"/>
            <a:ext cx="2494280" cy="3294380"/>
          </a:xfrm>
          <a:prstGeom prst="rect">
            <a:avLst/>
          </a:prstGeom>
        </p:spPr>
      </p:pic>
      <p:pic>
        <p:nvPicPr>
          <p:cNvPr id="27" name="内容占位符 5" descr="C:/Users/H2016/AppData/Local/Temp/picturescale_20191107205816/output_20191107205819.jpgoutput_201911072058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585" y="2524125"/>
            <a:ext cx="2426970" cy="33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C:/Users/H2016/AppData/Local/Temp/picturescale_20191107205824/output_20191107205827.jpgoutput_201911072058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818" y="2524125"/>
            <a:ext cx="2499360" cy="33096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938" y="160338"/>
            <a:ext cx="9493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772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用科学发展观支撑专业建设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4"/>
          <p:cNvGrpSpPr/>
          <p:nvPr/>
        </p:nvGrpSpPr>
        <p:grpSpPr bwMode="auto">
          <a:xfrm>
            <a:off x="2271924" y="1858938"/>
            <a:ext cx="7268263" cy="761431"/>
            <a:chOff x="1971809" y="1790728"/>
            <a:chExt cx="7267464" cy="761206"/>
          </a:xfrm>
        </p:grpSpPr>
        <p:sp>
          <p:nvSpPr>
            <p:cNvPr id="7" name="Rectangle 9"/>
            <p:cNvSpPr/>
            <p:nvPr/>
          </p:nvSpPr>
          <p:spPr>
            <a:xfrm>
              <a:off x="1971809" y="1790728"/>
              <a:ext cx="89129" cy="761206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Roboto"/>
                <a:ea typeface="+mn-ea"/>
              </a:endParaRPr>
            </a:p>
          </p:txBody>
        </p:sp>
        <p:sp>
          <p:nvSpPr>
            <p:cNvPr id="10261" name="矩形 9"/>
            <p:cNvSpPr>
              <a:spLocks noChangeArrowheads="1"/>
            </p:cNvSpPr>
            <p:nvPr/>
          </p:nvSpPr>
          <p:spPr bwMode="auto">
            <a:xfrm>
              <a:off x="2161675" y="2046490"/>
              <a:ext cx="7077598" cy="304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以办好现有专业为基准点，求生存</a:t>
              </a:r>
              <a:endParaRPr lang="en-US" altLang="zh-CN" dirty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9"/>
          <p:cNvSpPr>
            <a:spLocks noChangeArrowheads="1"/>
          </p:cNvSpPr>
          <p:nvPr/>
        </p:nvSpPr>
        <p:spPr bwMode="auto">
          <a:xfrm>
            <a:off x="1372268" y="2003018"/>
            <a:ext cx="811373" cy="4732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18463A"/>
                </a:solidFill>
                <a:latin typeface="微软雅黑" panose="020B0503020204020204" charset="-122"/>
                <a:ea typeface="微软雅黑" panose="020B0503020204020204" charset="-122"/>
              </a:rPr>
              <a:t>稳健</a:t>
            </a:r>
            <a:endParaRPr lang="en-US" altLang="zh-CN" sz="2800" dirty="0">
              <a:solidFill>
                <a:srgbClr val="18463A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4" name="组合 4"/>
          <p:cNvGrpSpPr/>
          <p:nvPr/>
        </p:nvGrpSpPr>
        <p:grpSpPr bwMode="auto">
          <a:xfrm>
            <a:off x="2260552" y="2843853"/>
            <a:ext cx="7268263" cy="761431"/>
            <a:chOff x="1971809" y="1790728"/>
            <a:chExt cx="7267464" cy="761206"/>
          </a:xfrm>
        </p:grpSpPr>
        <p:sp>
          <p:nvSpPr>
            <p:cNvPr id="25" name="Rectangle 9"/>
            <p:cNvSpPr/>
            <p:nvPr/>
          </p:nvSpPr>
          <p:spPr>
            <a:xfrm>
              <a:off x="1971809" y="1790728"/>
              <a:ext cx="89129" cy="761206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Roboto"/>
                <a:ea typeface="+mn-ea"/>
              </a:endParaRPr>
            </a:p>
          </p:txBody>
        </p:sp>
        <p:sp>
          <p:nvSpPr>
            <p:cNvPr id="26" name="矩形 9"/>
            <p:cNvSpPr>
              <a:spLocks noChangeArrowheads="1"/>
            </p:cNvSpPr>
            <p:nvPr/>
          </p:nvSpPr>
          <p:spPr bwMode="auto">
            <a:xfrm>
              <a:off x="2161675" y="2046490"/>
              <a:ext cx="7077598" cy="3011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以新专业申报开疆拓土，壮大专业集群</a:t>
              </a:r>
              <a:endParaRPr lang="en-US" altLang="zh-CN" dirty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矩形 9"/>
          <p:cNvSpPr>
            <a:spLocks noChangeArrowheads="1"/>
          </p:cNvSpPr>
          <p:nvPr/>
        </p:nvSpPr>
        <p:spPr bwMode="auto">
          <a:xfrm>
            <a:off x="1360896" y="2987933"/>
            <a:ext cx="811373" cy="4732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18463A"/>
                </a:solidFill>
                <a:latin typeface="微软雅黑" panose="020B0503020204020204" charset="-122"/>
                <a:ea typeface="微软雅黑" panose="020B0503020204020204" charset="-122"/>
              </a:rPr>
              <a:t>改变</a:t>
            </a:r>
            <a:endParaRPr lang="en-US" altLang="zh-CN" sz="2800" dirty="0">
              <a:solidFill>
                <a:srgbClr val="18463A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2260551" y="3799197"/>
            <a:ext cx="7268263" cy="761431"/>
            <a:chOff x="1971809" y="1790728"/>
            <a:chExt cx="7267464" cy="761206"/>
          </a:xfrm>
        </p:grpSpPr>
        <p:sp>
          <p:nvSpPr>
            <p:cNvPr id="29" name="Rectangle 9"/>
            <p:cNvSpPr/>
            <p:nvPr/>
          </p:nvSpPr>
          <p:spPr>
            <a:xfrm>
              <a:off x="1971809" y="1790728"/>
              <a:ext cx="89129" cy="761206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Roboto"/>
                <a:ea typeface="+mn-ea"/>
              </a:endParaRPr>
            </a:p>
          </p:txBody>
        </p:sp>
        <p:sp>
          <p:nvSpPr>
            <p:cNvPr id="30" name="矩形 9"/>
            <p:cNvSpPr>
              <a:spLocks noChangeArrowheads="1"/>
            </p:cNvSpPr>
            <p:nvPr/>
          </p:nvSpPr>
          <p:spPr bwMode="auto">
            <a:xfrm>
              <a:off x="2161675" y="2046490"/>
              <a:ext cx="7077598" cy="2769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以教学整改，与内部质量评估为依托， 创新教学模式</a:t>
              </a:r>
              <a:endParaRPr lang="en-US" altLang="zh-CN" dirty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9"/>
          <p:cNvSpPr>
            <a:spLocks noChangeArrowheads="1"/>
          </p:cNvSpPr>
          <p:nvPr/>
        </p:nvSpPr>
        <p:spPr bwMode="auto">
          <a:xfrm>
            <a:off x="1360895" y="3943276"/>
            <a:ext cx="811373" cy="4732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18463A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  <a:endParaRPr lang="en-US" altLang="zh-CN" sz="2800" dirty="0">
              <a:solidFill>
                <a:srgbClr val="18463A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2" name="组合 4"/>
          <p:cNvGrpSpPr/>
          <p:nvPr/>
        </p:nvGrpSpPr>
        <p:grpSpPr bwMode="auto">
          <a:xfrm>
            <a:off x="2260551" y="4795483"/>
            <a:ext cx="7268263" cy="761431"/>
            <a:chOff x="1971809" y="1790728"/>
            <a:chExt cx="7267464" cy="761206"/>
          </a:xfrm>
        </p:grpSpPr>
        <p:sp>
          <p:nvSpPr>
            <p:cNvPr id="33" name="Rectangle 9"/>
            <p:cNvSpPr/>
            <p:nvPr/>
          </p:nvSpPr>
          <p:spPr>
            <a:xfrm>
              <a:off x="1971809" y="1790728"/>
              <a:ext cx="89129" cy="761206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white"/>
                </a:solidFill>
                <a:latin typeface="Roboto"/>
                <a:ea typeface="+mn-ea"/>
              </a:endParaRPr>
            </a:p>
          </p:txBody>
        </p:sp>
        <p:sp>
          <p:nvSpPr>
            <p:cNvPr id="34" name="矩形 9"/>
            <p:cNvSpPr>
              <a:spLocks noChangeArrowheads="1"/>
            </p:cNvSpPr>
            <p:nvPr/>
          </p:nvSpPr>
          <p:spPr bwMode="auto">
            <a:xfrm>
              <a:off x="2161675" y="2046490"/>
              <a:ext cx="7077598" cy="3011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以学院</a:t>
              </a:r>
              <a:r>
                <a:rPr lang="en-US" altLang="zh-CN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“</a:t>
              </a:r>
              <a:r>
                <a:rPr lang="zh-CN" altLang="en-US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专升本</a:t>
              </a:r>
              <a:r>
                <a:rPr lang="en-US" altLang="zh-CN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”</a:t>
              </a:r>
              <a:r>
                <a:rPr lang="zh-CN" altLang="en-US" dirty="0" smtClean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为契机，求发展</a:t>
              </a:r>
              <a:endParaRPr lang="en-US" altLang="zh-CN" dirty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9"/>
          <p:cNvSpPr>
            <a:spLocks noChangeArrowheads="1"/>
          </p:cNvSpPr>
          <p:nvPr/>
        </p:nvSpPr>
        <p:spPr bwMode="auto">
          <a:xfrm>
            <a:off x="1360895" y="4939563"/>
            <a:ext cx="811373" cy="4732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18463A"/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endParaRPr lang="en-US" altLang="zh-CN" sz="2800" dirty="0">
              <a:solidFill>
                <a:srgbClr val="18463A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4"/>
          <p:cNvGrpSpPr/>
          <p:nvPr/>
        </p:nvGrpSpPr>
        <p:grpSpPr bwMode="auto">
          <a:xfrm>
            <a:off x="1851270" y="238125"/>
            <a:ext cx="8418268" cy="6381750"/>
            <a:chOff x="2437971" y="237388"/>
            <a:chExt cx="6880201" cy="6383223"/>
          </a:xfrm>
        </p:grpSpPr>
        <p:pic>
          <p:nvPicPr>
            <p:cNvPr id="32776" name="图片 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499730" y="237388"/>
              <a:ext cx="6818442" cy="6383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图片 3" descr="C:/Users/H2016/AppData/Local/Temp/picturescale_20191107205845/output_20191107205848.pngoutput_2019110720584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7971" y="237388"/>
              <a:ext cx="6880141" cy="6383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65250" y="2051050"/>
            <a:ext cx="11350625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15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zh-CN" altLang="en-US" sz="115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/>
          <p:cNvGrpSpPr/>
          <p:nvPr/>
        </p:nvGrpSpPr>
        <p:grpSpPr bwMode="auto">
          <a:xfrm>
            <a:off x="277323" y="2328863"/>
            <a:ext cx="11958637" cy="515937"/>
            <a:chOff x="4241800" y="3013768"/>
            <a:chExt cx="3708400" cy="516832"/>
          </a:xfrm>
        </p:grpSpPr>
        <p:sp>
          <p:nvSpPr>
            <p:cNvPr id="8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627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01    </a:t>
              </a:r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通过专业群建设有效配置和整合各种教学资源，实现专业群内资源共享、信息共享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443638" y="3530600"/>
              <a:ext cx="3304724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5"/>
          <p:cNvGrpSpPr/>
          <p:nvPr/>
        </p:nvGrpSpPr>
        <p:grpSpPr bwMode="auto">
          <a:xfrm>
            <a:off x="303456" y="3124200"/>
            <a:ext cx="11923712" cy="830263"/>
            <a:chOff x="4241800" y="3013768"/>
            <a:chExt cx="3708400" cy="832437"/>
          </a:xfrm>
        </p:grpSpPr>
        <p:sp>
          <p:nvSpPr>
            <p:cNvPr id="11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832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02   </a:t>
              </a:r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充分利用专业群内相关专业师资、课程、教材和教学资源库、实习和就业信息等方面的资源。解决个别专业师资不足问题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2991" y="3406908"/>
              <a:ext cx="3305023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 bwMode="auto">
          <a:xfrm>
            <a:off x="-117475" y="4270375"/>
            <a:ext cx="10598150" cy="461963"/>
            <a:chOff x="399561" y="3075423"/>
            <a:chExt cx="11415968" cy="462465"/>
          </a:xfrm>
        </p:grpSpPr>
        <p:sp>
          <p:nvSpPr>
            <p:cNvPr id="14" name="文本框 31"/>
            <p:cNvSpPr txBox="1">
              <a:spLocks noChangeArrowheads="1"/>
            </p:cNvSpPr>
            <p:nvPr/>
          </p:nvSpPr>
          <p:spPr bwMode="auto">
            <a:xfrm>
              <a:off x="399561" y="3075423"/>
              <a:ext cx="11415968" cy="4624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03   </a:t>
              </a:r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统一调配实习实训场地，有效提供实习实训场地的使用率和开出率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82062" y="3518817"/>
              <a:ext cx="9565747" cy="7946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41"/>
          <p:cNvGrpSpPr/>
          <p:nvPr/>
        </p:nvGrpSpPr>
        <p:grpSpPr bwMode="auto">
          <a:xfrm>
            <a:off x="304800" y="5029200"/>
            <a:ext cx="11679238" cy="1200150"/>
            <a:chOff x="4241800" y="3013768"/>
            <a:chExt cx="3708400" cy="2062834"/>
          </a:xfrm>
        </p:grpSpPr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20628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04   </a:t>
              </a:r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建好专业群，使专业群在教育理念、办学条件、师资力量、人才培养模式、教学内容与课程体系、教学管理、人才培养质量和社会服务能力等方面形成专业特色和专业优势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465604" y="3725938"/>
              <a:ext cx="3305149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组合 29"/>
          <p:cNvGrpSpPr/>
          <p:nvPr/>
        </p:nvGrpSpPr>
        <p:grpSpPr bwMode="auto">
          <a:xfrm>
            <a:off x="3530600" y="157163"/>
            <a:ext cx="6816725" cy="1493837"/>
            <a:chOff x="4092202" y="2142279"/>
            <a:chExt cx="5298487" cy="1495634"/>
          </a:xfrm>
        </p:grpSpPr>
        <p:sp>
          <p:nvSpPr>
            <p:cNvPr id="5" name="文本框 30"/>
            <p:cNvSpPr txBox="1">
              <a:spLocks noChangeArrowheads="1"/>
            </p:cNvSpPr>
            <p:nvPr/>
          </p:nvSpPr>
          <p:spPr bwMode="auto">
            <a:xfrm>
              <a:off x="4092202" y="2867050"/>
              <a:ext cx="5298487" cy="7708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专业群建设的总体目标</a:t>
              </a:r>
              <a:endParaRPr lang="zh-CN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31"/>
            <p:cNvSpPr txBox="1">
              <a:spLocks noChangeArrowheads="1"/>
            </p:cNvSpPr>
            <p:nvPr/>
          </p:nvSpPr>
          <p:spPr bwMode="auto">
            <a:xfrm>
              <a:off x="5321194" y="2142279"/>
              <a:ext cx="1549814" cy="33854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79" name="图片 36" descr="C:/Users/H2016/AppData/Local/Temp/picturescale_20191107205415/output_20191107205423.pngoutput_201911072054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7150" y="-55562"/>
            <a:ext cx="65420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C:/Users/H2016/AppData/Local/Temp/picturescale_20191107205437/output_20191107205441.pngoutput_2019110720544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文本框 12"/>
          <p:cNvSpPr txBox="1">
            <a:spLocks noChangeArrowheads="1"/>
          </p:cNvSpPr>
          <p:nvPr/>
        </p:nvSpPr>
        <p:spPr bwMode="auto">
          <a:xfrm>
            <a:off x="714375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我院现有专业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3619500" y="1600200"/>
            <a:ext cx="4589463" cy="1709738"/>
            <a:chOff x="867095" y="2716008"/>
            <a:chExt cx="4590731" cy="1709836"/>
          </a:xfrm>
        </p:grpSpPr>
        <p:sp>
          <p:nvSpPr>
            <p:cNvPr id="8" name="矩形 7"/>
            <p:cNvSpPr/>
            <p:nvPr/>
          </p:nvSpPr>
          <p:spPr>
            <a:xfrm>
              <a:off x="1208502" y="3278015"/>
              <a:ext cx="3925384" cy="107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rPr>
                <a:t>开设了3个专业集群</a:t>
              </a:r>
              <a:r>
                <a:rPr lang="zh-CN" altLang="en-US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rPr>
                <a:t>：教育类、语言类、艺术类</a:t>
              </a:r>
              <a:endParaRPr lang="en-US" altLang="zh-CN" sz="2800" dirty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67095" y="2949384"/>
              <a:ext cx="4590731" cy="1476460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522914" y="2716008"/>
              <a:ext cx="3279093" cy="461989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39" name="文本框 10"/>
            <p:cNvSpPr txBox="1">
              <a:spLocks noChangeArrowheads="1"/>
            </p:cNvSpPr>
            <p:nvPr/>
          </p:nvSpPr>
          <p:spPr bwMode="auto">
            <a:xfrm>
              <a:off x="1753947" y="2765806"/>
              <a:ext cx="2797972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六个专业</a:t>
              </a:r>
              <a:endParaRPr lang="en-US" altLang="zh-CN" sz="1600" b="1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978025" y="3133725"/>
          <a:ext cx="818676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451"/>
                <a:gridCol w="4007942"/>
                <a:gridCol w="2729372"/>
              </a:tblGrid>
              <a:tr h="385274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专业代码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学前教育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670102K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汉语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670201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文秘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670301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影视动画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660209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戏剧影视表演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650202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美容美体艺术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650123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1" descr="C:/Users/H2016/AppData/Local/Temp/picturescale_20191107205603/output_20191107205606.pngoutput_201911072056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3206" y="160021"/>
            <a:ext cx="947420" cy="8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近三年新专业申报规划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8166100" y="1736249"/>
            <a:ext cx="4025900" cy="4104640"/>
            <a:chOff x="8166848" y="1837802"/>
            <a:chExt cx="4025152" cy="4104569"/>
          </a:xfrm>
        </p:grpSpPr>
        <p:pic>
          <p:nvPicPr>
            <p:cNvPr id="5135" name="图片 4" descr="C:/Users/H2016/AppData/Local/Temp/picturescale_20191107205530/output_20191107205535.pngoutput_201911072055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6848" y="1837802"/>
              <a:ext cx="4025152" cy="4104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图片 5" descr="C:/Users/H2016/AppData/Local/Temp/picturescale_20191107205519/output_20191107205522.pngoutput_201911072055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7372" y="2224720"/>
              <a:ext cx="3482963" cy="235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6"/>
          <p:cNvGrpSpPr/>
          <p:nvPr/>
        </p:nvGrpSpPr>
        <p:grpSpPr bwMode="auto">
          <a:xfrm>
            <a:off x="1190625" y="2292350"/>
            <a:ext cx="5895975" cy="2301875"/>
            <a:chOff x="1189846" y="2291871"/>
            <a:chExt cx="5896754" cy="2301581"/>
          </a:xfrm>
        </p:grpSpPr>
        <p:sp>
          <p:nvSpPr>
            <p:cNvPr id="8" name="Oval 10"/>
            <p:cNvSpPr>
              <a:spLocks noChangeAspect="1"/>
            </p:cNvSpPr>
            <p:nvPr/>
          </p:nvSpPr>
          <p:spPr>
            <a:xfrm>
              <a:off x="1189846" y="2291871"/>
              <a:ext cx="576339" cy="576189"/>
            </a:xfrm>
            <a:prstGeom prst="ellipse">
              <a:avLst/>
            </a:prstGeom>
            <a:solidFill>
              <a:srgbClr val="03715B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13"/>
            <p:cNvSpPr>
              <a:spLocks noChangeAspect="1"/>
            </p:cNvSpPr>
            <p:nvPr/>
          </p:nvSpPr>
          <p:spPr>
            <a:xfrm>
              <a:off x="1189846" y="3150599"/>
              <a:ext cx="576339" cy="576188"/>
            </a:xfrm>
            <a:prstGeom prst="ellipse">
              <a:avLst/>
            </a:prstGeom>
            <a:solidFill>
              <a:srgbClr val="03715B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128" name="Picture 14" descr="phon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7166" y="3308480"/>
              <a:ext cx="289548" cy="28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5" descr="bulb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7006" y="2455214"/>
              <a:ext cx="289548" cy="28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9"/>
            <p:cNvSpPr>
              <a:spLocks noChangeAspect="1"/>
            </p:cNvSpPr>
            <p:nvPr/>
          </p:nvSpPr>
          <p:spPr>
            <a:xfrm>
              <a:off x="1189846" y="4017264"/>
              <a:ext cx="576339" cy="576188"/>
            </a:xfrm>
            <a:prstGeom prst="ellipse">
              <a:avLst/>
            </a:prstGeom>
            <a:solidFill>
              <a:srgbClr val="03715B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131" name="Picture 23" descr="cloud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57486" y="4172826"/>
              <a:ext cx="251998" cy="25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矩形 15"/>
            <p:cNvSpPr>
              <a:spLocks noChangeArrowheads="1"/>
            </p:cNvSpPr>
            <p:nvPr/>
          </p:nvSpPr>
          <p:spPr bwMode="auto">
            <a:xfrm>
              <a:off x="2017306" y="2429934"/>
              <a:ext cx="506929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</a:rPr>
                <a:t>2019</a:t>
              </a:r>
              <a:r>
                <a:rPr lang="zh-CN" altLang="en-US" dirty="0">
                  <a:latin typeface="Calibri" panose="020F0502020204030204" pitchFamily="34" charset="0"/>
                </a:rPr>
                <a:t>年：</a:t>
              </a:r>
              <a:r>
                <a:rPr lang="en-US" altLang="zh-CN" dirty="0">
                  <a:latin typeface="Calibri" panose="020F0502020204030204" pitchFamily="34" charset="0"/>
                </a:rPr>
                <a:t>《</a:t>
              </a:r>
              <a:r>
                <a:rPr lang="zh-CN" altLang="en-US" dirty="0">
                  <a:latin typeface="Calibri" panose="020F0502020204030204" pitchFamily="34" charset="0"/>
                </a:rPr>
                <a:t>小学教育</a:t>
              </a:r>
              <a:r>
                <a:rPr lang="en-US" altLang="zh-CN" dirty="0">
                  <a:latin typeface="Calibri" panose="020F0502020204030204" pitchFamily="34" charset="0"/>
                </a:rPr>
                <a:t>》</a:t>
              </a:r>
              <a:r>
                <a:rPr lang="zh-CN" altLang="en-US" dirty="0">
                  <a:latin typeface="Calibri" panose="020F0502020204030204" pitchFamily="34" charset="0"/>
                </a:rPr>
                <a:t>综合类  专业代码：</a:t>
              </a:r>
              <a:r>
                <a:rPr lang="en-US" altLang="zh-CN" dirty="0">
                  <a:latin typeface="Calibri" panose="020F0502020204030204" pitchFamily="34" charset="0"/>
                </a:rPr>
                <a:t>670103K</a:t>
              </a:r>
              <a:endParaRPr lang="en-US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5133" name="矩形 16"/>
            <p:cNvSpPr>
              <a:spLocks noChangeArrowheads="1"/>
            </p:cNvSpPr>
            <p:nvPr/>
          </p:nvSpPr>
          <p:spPr bwMode="auto">
            <a:xfrm>
              <a:off x="2017306" y="3319960"/>
              <a:ext cx="506929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sym typeface="+mn-ea"/>
                </a:rPr>
                <a:t>2020</a:t>
              </a:r>
              <a:r>
                <a:rPr lang="zh-CN" altLang="en-US" dirty="0">
                  <a:latin typeface="Calibri" panose="020F0502020204030204" pitchFamily="34" charset="0"/>
                  <a:sym typeface="+mn-ea"/>
                </a:rPr>
                <a:t>年：</a:t>
              </a:r>
              <a:r>
                <a:rPr lang="en-US" altLang="zh-CN" dirty="0">
                  <a:latin typeface="Calibri" panose="020F0502020204030204" pitchFamily="34" charset="0"/>
                  <a:sym typeface="+mn-ea"/>
                </a:rPr>
                <a:t>《</a:t>
              </a:r>
              <a:r>
                <a:rPr lang="zh-CN" altLang="en-US" dirty="0">
                  <a:latin typeface="Calibri" panose="020F0502020204030204" pitchFamily="34" charset="0"/>
                  <a:sym typeface="+mn-ea"/>
                </a:rPr>
                <a:t>早期教育</a:t>
              </a:r>
              <a:r>
                <a:rPr lang="en-US" altLang="zh-CN" dirty="0">
                  <a:latin typeface="Calibri" panose="020F0502020204030204" pitchFamily="34" charset="0"/>
                  <a:sym typeface="+mn-ea"/>
                </a:rPr>
                <a:t>》</a:t>
              </a:r>
              <a:r>
                <a:rPr lang="zh-CN" altLang="en-US" dirty="0">
                  <a:latin typeface="Calibri" panose="020F0502020204030204" pitchFamily="34" charset="0"/>
                  <a:sym typeface="+mn-ea"/>
                </a:rPr>
                <a:t>专业代码：</a:t>
              </a:r>
              <a:r>
                <a:rPr lang="en-US" altLang="zh-CN" dirty="0">
                  <a:latin typeface="Calibri" panose="020F0502020204030204" pitchFamily="34" charset="0"/>
                  <a:sym typeface="+mn-ea"/>
                </a:rPr>
                <a:t>670101K</a:t>
              </a:r>
              <a:endParaRPr lang="en-US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5134" name="矩形 17"/>
            <p:cNvSpPr>
              <a:spLocks noChangeArrowheads="1"/>
            </p:cNvSpPr>
            <p:nvPr/>
          </p:nvSpPr>
          <p:spPr bwMode="auto">
            <a:xfrm>
              <a:off x="2017306" y="4200531"/>
              <a:ext cx="506929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</a:rPr>
                <a:t>2021</a:t>
              </a:r>
              <a:r>
                <a:rPr lang="zh-CN" altLang="en-US" dirty="0">
                  <a:latin typeface="Calibri" panose="020F0502020204030204" pitchFamily="34" charset="0"/>
                </a:rPr>
                <a:t>年：</a:t>
              </a:r>
              <a:r>
                <a:rPr lang="en-US" altLang="zh-CN" dirty="0">
                  <a:latin typeface="Calibri" panose="020F0502020204030204" pitchFamily="34" charset="0"/>
                </a:rPr>
                <a:t>《</a:t>
              </a:r>
              <a:r>
                <a:rPr lang="zh-CN" altLang="en-US" dirty="0">
                  <a:latin typeface="Calibri" panose="020F0502020204030204" pitchFamily="34" charset="0"/>
                </a:rPr>
                <a:t>播音与主持</a:t>
              </a:r>
              <a:r>
                <a:rPr lang="en-US" altLang="zh-CN" dirty="0">
                  <a:latin typeface="Calibri" panose="020F0502020204030204" pitchFamily="34" charset="0"/>
                </a:rPr>
                <a:t>》</a:t>
              </a:r>
              <a:r>
                <a:rPr lang="zh-CN" altLang="en-US" dirty="0">
                  <a:latin typeface="Calibri" panose="020F0502020204030204" pitchFamily="34" charset="0"/>
                  <a:sym typeface="+mn-ea"/>
                </a:rPr>
                <a:t>专业代码：</a:t>
              </a:r>
              <a:r>
                <a:rPr lang="en-US" altLang="zh-CN" dirty="0">
                  <a:latin typeface="Calibri" panose="020F0502020204030204" pitchFamily="34" charset="0"/>
                </a:rPr>
                <a:t>660202</a:t>
              </a:r>
              <a:endParaRPr lang="en-US" altLang="zh-CN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 bwMode="auto">
          <a:xfrm>
            <a:off x="3516932" y="5310351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接连接符 54"/>
          <p:cNvCxnSpPr/>
          <p:nvPr/>
        </p:nvCxnSpPr>
        <p:spPr bwMode="auto">
          <a:xfrm>
            <a:off x="5123482" y="5310351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组合 7"/>
          <p:cNvGrpSpPr/>
          <p:nvPr/>
        </p:nvGrpSpPr>
        <p:grpSpPr bwMode="auto">
          <a:xfrm>
            <a:off x="4832350" y="646430"/>
            <a:ext cx="2639695" cy="683260"/>
            <a:chOff x="6671580" y="2708275"/>
            <a:chExt cx="5290216" cy="1368846"/>
          </a:xfrm>
        </p:grpSpPr>
        <p:grpSp>
          <p:nvGrpSpPr>
            <p:cNvPr id="6149" name="组合 2"/>
            <p:cNvGrpSpPr/>
            <p:nvPr/>
          </p:nvGrpSpPr>
          <p:grpSpPr bwMode="auto">
            <a:xfrm>
              <a:off x="6888163" y="2966493"/>
              <a:ext cx="4900564" cy="798918"/>
              <a:chOff x="322440" y="4052551"/>
              <a:chExt cx="4900847" cy="799187"/>
            </a:xfrm>
          </p:grpSpPr>
          <p:sp>
            <p:nvSpPr>
              <p:cNvPr id="6152" name="文本框 13"/>
              <p:cNvSpPr txBox="1">
                <a:spLocks noChangeArrowheads="1"/>
              </p:cNvSpPr>
              <p:nvPr/>
            </p:nvSpPr>
            <p:spPr bwMode="auto">
              <a:xfrm>
                <a:off x="1198791" y="4052551"/>
                <a:ext cx="4024496" cy="7991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教育类专业群</a:t>
                </a:r>
                <a:endParaRPr lang="zh-CN" altLang="en-US" sz="2000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6153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094" y="3949477"/>
                  <a:ext cx="832838" cy="801975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79864" y="3959892"/>
                  <a:ext cx="864068" cy="699906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1580" y="2708275"/>
              <a:ext cx="5290216" cy="1368846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图片 11" descr="C:/Users/H2016/AppData/Local/Temp/picturescale_20191107205549/output_20191107205552.pngoutput_201911072055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专业集群建设思路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07940" y="1444625"/>
            <a:ext cx="2089150" cy="431800"/>
          </a:xfrm>
          <a:prstGeom prst="rect">
            <a:avLst/>
          </a:prstGeom>
          <a:solidFill>
            <a:srgbClr val="03715B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        教育类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3262630" y="2787650"/>
            <a:ext cx="1899920" cy="888365"/>
          </a:xfrm>
          <a:prstGeom prst="roundRect">
            <a:avLst/>
          </a:prstGeom>
          <a:solidFill>
            <a:srgbClr val="03715B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学前教育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kumimoji="0" lang="en-US" altLang="zh-CN" sz="180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670102K   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    （人数：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2050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4207510" y="2263775"/>
            <a:ext cx="3902710" cy="1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圆角矩形 23"/>
          <p:cNvSpPr/>
          <p:nvPr/>
        </p:nvSpPr>
        <p:spPr bwMode="auto">
          <a:xfrm>
            <a:off x="5274945" y="2787650"/>
            <a:ext cx="1809750" cy="792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kumimoji="0" lang="en-US" altLang="zh-CN" sz="1800" b="1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小学教育</a:t>
            </a:r>
            <a:r>
              <a:rPr kumimoji="0" lang="en-US" altLang="zh-CN" sz="180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（670103K）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下箭头 25"/>
          <p:cNvSpPr/>
          <p:nvPr/>
        </p:nvSpPr>
        <p:spPr bwMode="auto">
          <a:xfrm>
            <a:off x="5951855" y="1889125"/>
            <a:ext cx="498475" cy="3746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8463A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下箭头 26"/>
          <p:cNvSpPr/>
          <p:nvPr/>
        </p:nvSpPr>
        <p:spPr bwMode="auto">
          <a:xfrm>
            <a:off x="7889557" y="2296795"/>
            <a:ext cx="260350" cy="2895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8463A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下箭头 27"/>
          <p:cNvSpPr/>
          <p:nvPr/>
        </p:nvSpPr>
        <p:spPr bwMode="auto">
          <a:xfrm>
            <a:off x="6063298" y="2296795"/>
            <a:ext cx="267335" cy="2876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8463A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下箭头 29"/>
          <p:cNvSpPr/>
          <p:nvPr/>
        </p:nvSpPr>
        <p:spPr bwMode="auto">
          <a:xfrm flipH="1">
            <a:off x="4068445" y="2296795"/>
            <a:ext cx="288290" cy="2889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下箭头 31"/>
          <p:cNvSpPr/>
          <p:nvPr/>
        </p:nvSpPr>
        <p:spPr bwMode="auto">
          <a:xfrm flipH="1">
            <a:off x="6063729" y="3670935"/>
            <a:ext cx="288032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4" name="直接连接符 33"/>
          <p:cNvCxnSpPr>
            <a:endCxn id="11" idx="0"/>
          </p:cNvCxnSpPr>
          <p:nvPr/>
        </p:nvCxnSpPr>
        <p:spPr bwMode="auto">
          <a:xfrm flipV="1">
            <a:off x="3943350" y="4030980"/>
            <a:ext cx="4679950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下箭头 35"/>
          <p:cNvSpPr/>
          <p:nvPr/>
        </p:nvSpPr>
        <p:spPr bwMode="auto">
          <a:xfrm flipH="1">
            <a:off x="3802380" y="4048125"/>
            <a:ext cx="316865" cy="289560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3348355" y="4354830"/>
            <a:ext cx="1269365" cy="5499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文科类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下箭头 37"/>
          <p:cNvSpPr/>
          <p:nvPr/>
        </p:nvSpPr>
        <p:spPr bwMode="auto">
          <a:xfrm flipH="1">
            <a:off x="5367655" y="4030980"/>
            <a:ext cx="303530" cy="3238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4832773" y="4354830"/>
            <a:ext cx="1340485" cy="5784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理科类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6388312" y="4354830"/>
            <a:ext cx="1340485" cy="5772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艺术类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/>
        </p:nvSpPr>
        <p:spPr bwMode="auto">
          <a:xfrm>
            <a:off x="7943850" y="4367530"/>
            <a:ext cx="1346200" cy="6229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体育类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下箭头 60"/>
          <p:cNvSpPr/>
          <p:nvPr/>
        </p:nvSpPr>
        <p:spPr bwMode="auto">
          <a:xfrm>
            <a:off x="3808748" y="4908550"/>
            <a:ext cx="310515" cy="3130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下箭头 66"/>
          <p:cNvSpPr/>
          <p:nvPr/>
        </p:nvSpPr>
        <p:spPr bwMode="auto">
          <a:xfrm>
            <a:off x="3329940" y="5304155"/>
            <a:ext cx="273050" cy="30289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折角形 76"/>
          <p:cNvSpPr/>
          <p:nvPr/>
        </p:nvSpPr>
        <p:spPr bwMode="auto">
          <a:xfrm>
            <a:off x="3182620" y="5607050"/>
            <a:ext cx="455930" cy="113665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小学语文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" name="折角形 80"/>
          <p:cNvSpPr/>
          <p:nvPr/>
        </p:nvSpPr>
        <p:spPr bwMode="auto">
          <a:xfrm>
            <a:off x="4178935" y="5614035"/>
            <a:ext cx="377825" cy="1129665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小学社会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" name="折角形 87"/>
          <p:cNvSpPr/>
          <p:nvPr/>
        </p:nvSpPr>
        <p:spPr bwMode="auto">
          <a:xfrm>
            <a:off x="4880610" y="5607050"/>
            <a:ext cx="440690" cy="112014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小学数学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>
            <a:off x="6704632" y="5304001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折角形 97"/>
          <p:cNvSpPr/>
          <p:nvPr/>
        </p:nvSpPr>
        <p:spPr bwMode="auto">
          <a:xfrm>
            <a:off x="6477000" y="5607050"/>
            <a:ext cx="412750" cy="112014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小学音乐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折角形 99"/>
          <p:cNvSpPr/>
          <p:nvPr/>
        </p:nvSpPr>
        <p:spPr bwMode="auto">
          <a:xfrm>
            <a:off x="7322185" y="5607050"/>
            <a:ext cx="443865" cy="112014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小学美术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折角形 101"/>
          <p:cNvSpPr/>
          <p:nvPr/>
        </p:nvSpPr>
        <p:spPr bwMode="auto">
          <a:xfrm>
            <a:off x="8404225" y="5619115"/>
            <a:ext cx="431800" cy="1099185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小学体育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92626" y="2787650"/>
            <a:ext cx="1645285" cy="924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1800" b="1" dirty="0" smtClean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b="1" dirty="0" smtClean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早期教育</a:t>
            </a:r>
            <a:endParaRPr lang="zh-CN" altLang="en-US" sz="1800" b="1" dirty="0" smtClean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670101K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下箭头 8"/>
          <p:cNvSpPr/>
          <p:nvPr/>
        </p:nvSpPr>
        <p:spPr bwMode="auto">
          <a:xfrm flipH="1">
            <a:off x="6919595" y="4030980"/>
            <a:ext cx="303530" cy="3238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下箭头 10"/>
          <p:cNvSpPr/>
          <p:nvPr/>
        </p:nvSpPr>
        <p:spPr bwMode="auto">
          <a:xfrm flipH="1">
            <a:off x="8471535" y="4030980"/>
            <a:ext cx="303530" cy="3238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5382600" y="4927600"/>
            <a:ext cx="310515" cy="3130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下箭头 12"/>
          <p:cNvSpPr/>
          <p:nvPr/>
        </p:nvSpPr>
        <p:spPr bwMode="auto">
          <a:xfrm>
            <a:off x="6931025" y="4927600"/>
            <a:ext cx="310515" cy="3130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下箭头 13"/>
          <p:cNvSpPr/>
          <p:nvPr/>
        </p:nvSpPr>
        <p:spPr bwMode="auto">
          <a:xfrm>
            <a:off x="8461375" y="5156200"/>
            <a:ext cx="310515" cy="3130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下箭头 14"/>
          <p:cNvSpPr/>
          <p:nvPr/>
        </p:nvSpPr>
        <p:spPr bwMode="auto">
          <a:xfrm>
            <a:off x="4231640" y="5304155"/>
            <a:ext cx="273050" cy="30289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箭头 19"/>
          <p:cNvSpPr/>
          <p:nvPr/>
        </p:nvSpPr>
        <p:spPr bwMode="auto">
          <a:xfrm>
            <a:off x="4972685" y="5304155"/>
            <a:ext cx="273050" cy="30289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下箭头 20"/>
          <p:cNvSpPr/>
          <p:nvPr/>
        </p:nvSpPr>
        <p:spPr bwMode="auto">
          <a:xfrm>
            <a:off x="5799455" y="5304155"/>
            <a:ext cx="273050" cy="30289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下箭头 21"/>
          <p:cNvSpPr/>
          <p:nvPr/>
        </p:nvSpPr>
        <p:spPr bwMode="auto">
          <a:xfrm>
            <a:off x="6551930" y="5304155"/>
            <a:ext cx="273050" cy="30289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下箭头 22"/>
          <p:cNvSpPr/>
          <p:nvPr/>
        </p:nvSpPr>
        <p:spPr bwMode="auto">
          <a:xfrm>
            <a:off x="7410450" y="5304155"/>
            <a:ext cx="273050" cy="30289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1846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折角形 24"/>
          <p:cNvSpPr/>
          <p:nvPr/>
        </p:nvSpPr>
        <p:spPr bwMode="auto">
          <a:xfrm>
            <a:off x="5718175" y="5607050"/>
            <a:ext cx="444500" cy="112014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小学科学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4832350" y="646430"/>
            <a:ext cx="2639695" cy="683260"/>
            <a:chOff x="6671580" y="2708275"/>
            <a:chExt cx="5290216" cy="1368846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6888163" y="2966495"/>
              <a:ext cx="4900564" cy="801582"/>
              <a:chOff x="322440" y="4052553"/>
              <a:chExt cx="4900847" cy="801852"/>
            </a:xfrm>
          </p:grpSpPr>
          <p:sp>
            <p:nvSpPr>
              <p:cNvPr id="6152" name="文本框 13"/>
              <p:cNvSpPr txBox="1">
                <a:spLocks noChangeArrowheads="1"/>
              </p:cNvSpPr>
              <p:nvPr/>
            </p:nvSpPr>
            <p:spPr bwMode="auto">
              <a:xfrm>
                <a:off x="1198792" y="4052553"/>
                <a:ext cx="4024495" cy="8018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语言类</a:t>
                </a:r>
                <a:r>
                  <a:rPr lang="zh-CN" altLang="en-US" sz="2000" b="1" dirty="0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专业群</a:t>
                </a:r>
                <a:endParaRPr lang="zh-CN" altLang="en-US" sz="2000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7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094" y="3949477"/>
                  <a:ext cx="832838" cy="801975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79864" y="3959892"/>
                  <a:ext cx="864068" cy="699906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1580" y="2708275"/>
              <a:ext cx="5290216" cy="1368846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图片 11" descr="C:/Users/H2016/AppData/Local/Temp/picturescale_20191107205617/output_20191107205620.pngoutput_201911072056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专业集群建设思路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五边形 49"/>
          <p:cNvSpPr/>
          <p:nvPr/>
        </p:nvSpPr>
        <p:spPr bwMode="auto">
          <a:xfrm>
            <a:off x="361717" y="3831810"/>
            <a:ext cx="2299596" cy="792088"/>
          </a:xfrm>
          <a:prstGeom prst="homePlate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语言类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右箭头 50"/>
          <p:cNvSpPr/>
          <p:nvPr/>
        </p:nvSpPr>
        <p:spPr bwMode="auto">
          <a:xfrm>
            <a:off x="2659346" y="4030417"/>
            <a:ext cx="792088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左中括号 51"/>
          <p:cNvSpPr/>
          <p:nvPr/>
        </p:nvSpPr>
        <p:spPr bwMode="auto">
          <a:xfrm>
            <a:off x="3424138" y="2457544"/>
            <a:ext cx="360040" cy="3528392"/>
          </a:xfrm>
          <a:prstGeom prst="leftBracke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流程图: 终止 52"/>
          <p:cNvSpPr/>
          <p:nvPr/>
        </p:nvSpPr>
        <p:spPr bwMode="auto">
          <a:xfrm>
            <a:off x="3826832" y="1885193"/>
            <a:ext cx="2443048" cy="1171907"/>
          </a:xfrm>
          <a:prstGeom prst="flowChartTerminator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汉语专业    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专业代码：</a:t>
            </a:r>
            <a:r>
              <a:rPr lang="en-US" altLang="zh-CN" sz="1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670201</a:t>
            </a:r>
            <a:endParaRPr lang="en-US" altLang="zh-CN" sz="18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人数：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170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流程图: 终止 53"/>
          <p:cNvSpPr/>
          <p:nvPr/>
        </p:nvSpPr>
        <p:spPr bwMode="auto">
          <a:xfrm>
            <a:off x="3826832" y="3614589"/>
            <a:ext cx="2470226" cy="1203069"/>
          </a:xfrm>
          <a:prstGeom prst="flowChartTerminator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文秘专业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专业代码：</a:t>
            </a:r>
            <a:r>
              <a:rPr lang="en-US" altLang="zh-CN" sz="1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67030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（人数：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流程图: 终止 56"/>
          <p:cNvSpPr/>
          <p:nvPr/>
        </p:nvSpPr>
        <p:spPr bwMode="auto">
          <a:xfrm>
            <a:off x="3826832" y="5297967"/>
            <a:ext cx="2431083" cy="1212016"/>
          </a:xfrm>
          <a:prstGeom prst="flowChartTerminator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播音与主持        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专业代码：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660202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右箭头 57"/>
          <p:cNvSpPr/>
          <p:nvPr/>
        </p:nvSpPr>
        <p:spPr bwMode="auto">
          <a:xfrm>
            <a:off x="6256887" y="2230213"/>
            <a:ext cx="576064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右箭头 59"/>
          <p:cNvSpPr/>
          <p:nvPr/>
        </p:nvSpPr>
        <p:spPr bwMode="auto">
          <a:xfrm>
            <a:off x="6270535" y="5686597"/>
            <a:ext cx="648072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流程图: 可选过程 61"/>
          <p:cNvSpPr/>
          <p:nvPr/>
        </p:nvSpPr>
        <p:spPr bwMode="auto">
          <a:xfrm>
            <a:off x="6860211" y="2140506"/>
            <a:ext cx="4904162" cy="793769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可考取的资格证书：商务秘书、茶艺师、教师资格证、对外汉语教学资格证书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流程图: 可选过程 62"/>
          <p:cNvSpPr/>
          <p:nvPr/>
        </p:nvSpPr>
        <p:spPr bwMode="auto">
          <a:xfrm>
            <a:off x="6887506" y="3888607"/>
            <a:ext cx="4945105" cy="778936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可考取的资格证书：商务秘书、茶艺师、教师资格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证、驾驶证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流程图: 可选过程 63"/>
          <p:cNvSpPr/>
          <p:nvPr/>
        </p:nvSpPr>
        <p:spPr bwMode="auto">
          <a:xfrm>
            <a:off x="6918610" y="5583530"/>
            <a:ext cx="4900354" cy="78998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可考取的资格证书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：普通话等级证书、商务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秘书、茶艺师、教师资格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证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0" name="直接连接符 69"/>
          <p:cNvCxnSpPr>
            <a:stCxn id="52" idx="1"/>
            <a:endCxn id="54" idx="1"/>
          </p:cNvCxnSpPr>
          <p:nvPr/>
        </p:nvCxnSpPr>
        <p:spPr>
          <a:xfrm rot="10800000" flipH="1">
            <a:off x="3424138" y="4216124"/>
            <a:ext cx="402694" cy="56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右箭头 71"/>
          <p:cNvSpPr/>
          <p:nvPr/>
        </p:nvSpPr>
        <p:spPr bwMode="auto">
          <a:xfrm>
            <a:off x="6286457" y="3965753"/>
            <a:ext cx="576064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4832350" y="646430"/>
            <a:ext cx="2639695" cy="683260"/>
            <a:chOff x="6671580" y="2708275"/>
            <a:chExt cx="5290216" cy="1368846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6888163" y="2966497"/>
              <a:ext cx="4900564" cy="801582"/>
              <a:chOff x="322440" y="4052555"/>
              <a:chExt cx="4900847" cy="801852"/>
            </a:xfrm>
          </p:grpSpPr>
          <p:sp>
            <p:nvSpPr>
              <p:cNvPr id="6152" name="文本框 13"/>
              <p:cNvSpPr txBox="1">
                <a:spLocks noChangeArrowheads="1"/>
              </p:cNvSpPr>
              <p:nvPr/>
            </p:nvSpPr>
            <p:spPr bwMode="auto">
              <a:xfrm>
                <a:off x="1198792" y="4052555"/>
                <a:ext cx="4024495" cy="8018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艺术类</a:t>
                </a:r>
                <a:r>
                  <a:rPr lang="zh-CN" altLang="en-US" sz="2000" b="1" dirty="0">
                    <a:solidFill>
                      <a:srgbClr val="59595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专业群</a:t>
                </a:r>
                <a:endParaRPr lang="zh-CN" altLang="en-US" sz="2000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094" y="3949477"/>
                  <a:ext cx="832838" cy="801975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79864" y="3959892"/>
                  <a:ext cx="864068" cy="699906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1580" y="2708275"/>
              <a:ext cx="5290216" cy="1368846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图片 11" descr="C:/Users/H2016/AppData/Local/Temp/picturescale_20191107205630/output_20191107205633.pngoutput_201911072056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专业集群建设思路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五边形 49"/>
          <p:cNvSpPr/>
          <p:nvPr/>
        </p:nvSpPr>
        <p:spPr bwMode="auto">
          <a:xfrm>
            <a:off x="361717" y="3831810"/>
            <a:ext cx="2299596" cy="792088"/>
          </a:xfrm>
          <a:prstGeom prst="homePlate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艺术类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右箭头 50"/>
          <p:cNvSpPr/>
          <p:nvPr/>
        </p:nvSpPr>
        <p:spPr bwMode="auto">
          <a:xfrm>
            <a:off x="2659346" y="4030417"/>
            <a:ext cx="792088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左中括号 51"/>
          <p:cNvSpPr/>
          <p:nvPr/>
        </p:nvSpPr>
        <p:spPr bwMode="auto">
          <a:xfrm>
            <a:off x="3424138" y="2457544"/>
            <a:ext cx="360040" cy="3528392"/>
          </a:xfrm>
          <a:prstGeom prst="leftBracke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流程图: 终止 52"/>
          <p:cNvSpPr/>
          <p:nvPr/>
        </p:nvSpPr>
        <p:spPr bwMode="auto">
          <a:xfrm>
            <a:off x="3826832" y="1885193"/>
            <a:ext cx="2443048" cy="1171907"/>
          </a:xfrm>
          <a:prstGeom prst="flowChartTerminator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影视动画专业    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专业代码：</a:t>
            </a:r>
            <a:r>
              <a:rPr lang="en-US" altLang="zh-CN" sz="1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660209</a:t>
            </a:r>
            <a:endParaRPr lang="en-US" altLang="zh-CN" sz="18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人数：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流程图: 终止 53"/>
          <p:cNvSpPr/>
          <p:nvPr/>
        </p:nvSpPr>
        <p:spPr bwMode="auto">
          <a:xfrm>
            <a:off x="3826832" y="3614589"/>
            <a:ext cx="2470226" cy="1203069"/>
          </a:xfrm>
          <a:prstGeom prst="flowChartTerminator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戏剧影视表演专业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专业代码：</a:t>
            </a:r>
            <a:r>
              <a:rPr lang="en-US" altLang="zh-CN" sz="1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Arial" panose="020B0604020202020204" pitchFamily="34" charset="0"/>
              </a:rPr>
              <a:t>650202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（人数：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55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流程图: 终止 56"/>
          <p:cNvSpPr/>
          <p:nvPr/>
        </p:nvSpPr>
        <p:spPr bwMode="auto">
          <a:xfrm>
            <a:off x="3826832" y="5297967"/>
            <a:ext cx="2431083" cy="1212016"/>
          </a:xfrm>
          <a:prstGeom prst="flowChartTerminator">
            <a:avLst/>
          </a:prstGeom>
          <a:solidFill>
            <a:srgbClr val="024E4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美容美体艺术专业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专业代码：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650123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（人数：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右箭头 57"/>
          <p:cNvSpPr/>
          <p:nvPr/>
        </p:nvSpPr>
        <p:spPr bwMode="auto">
          <a:xfrm>
            <a:off x="6256887" y="2230213"/>
            <a:ext cx="576064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右箭头 59"/>
          <p:cNvSpPr/>
          <p:nvPr/>
        </p:nvSpPr>
        <p:spPr bwMode="auto">
          <a:xfrm>
            <a:off x="6270535" y="5686597"/>
            <a:ext cx="648072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流程图: 可选过程 61"/>
          <p:cNvSpPr/>
          <p:nvPr/>
        </p:nvSpPr>
        <p:spPr bwMode="auto">
          <a:xfrm>
            <a:off x="6860211" y="2140506"/>
            <a:ext cx="4904162" cy="793769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可考取的资格证书：三维动画设计工程师、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Flash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动画设计工程师</a:t>
            </a:r>
            <a:endParaRPr lang="zh-CN" altLang="en-US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3" name="流程图: 可选过程 62"/>
          <p:cNvSpPr/>
          <p:nvPr/>
        </p:nvSpPr>
        <p:spPr bwMode="auto">
          <a:xfrm>
            <a:off x="6887506" y="3888607"/>
            <a:ext cx="4945105" cy="778936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可考取的资格证书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：化妆师、形象设计师、茶艺师</a:t>
            </a:r>
            <a:endParaRPr lang="zh-CN" altLang="en-US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流程图: 可选过程 63"/>
          <p:cNvSpPr/>
          <p:nvPr/>
        </p:nvSpPr>
        <p:spPr bwMode="auto">
          <a:xfrm>
            <a:off x="6918610" y="5583530"/>
            <a:ext cx="4900354" cy="78998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可考取的资格证书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：美容师、纹饰师、保健按摩师、营养师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0" name="直接连接符 69"/>
          <p:cNvCxnSpPr>
            <a:stCxn id="52" idx="1"/>
            <a:endCxn id="54" idx="1"/>
          </p:cNvCxnSpPr>
          <p:nvPr/>
        </p:nvCxnSpPr>
        <p:spPr>
          <a:xfrm rot="10800000" flipH="1">
            <a:off x="3424138" y="4216124"/>
            <a:ext cx="402694" cy="56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右箭头 71"/>
          <p:cNvSpPr/>
          <p:nvPr/>
        </p:nvSpPr>
        <p:spPr bwMode="auto">
          <a:xfrm>
            <a:off x="6286457" y="3965753"/>
            <a:ext cx="576064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/>
          <p:cNvGrpSpPr/>
          <p:nvPr/>
        </p:nvGrpSpPr>
        <p:grpSpPr bwMode="auto">
          <a:xfrm>
            <a:off x="291929" y="2328865"/>
            <a:ext cx="11650820" cy="830997"/>
            <a:chOff x="4241800" y="3013768"/>
            <a:chExt cx="3708400" cy="832438"/>
          </a:xfrm>
        </p:grpSpPr>
        <p:sp>
          <p:nvSpPr>
            <p:cNvPr id="8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832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01   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专任教师：努力建设一支素质全面、师德师风优良、学历层次较高、职称结构合理的教师队伍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477496" y="3407553"/>
              <a:ext cx="3304724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5"/>
          <p:cNvGrpSpPr/>
          <p:nvPr/>
        </p:nvGrpSpPr>
        <p:grpSpPr bwMode="auto">
          <a:xfrm>
            <a:off x="277324" y="3360908"/>
            <a:ext cx="11923712" cy="830997"/>
            <a:chOff x="4241800" y="3013767"/>
            <a:chExt cx="3708400" cy="833173"/>
          </a:xfrm>
        </p:grpSpPr>
        <p:sp>
          <p:nvSpPr>
            <p:cNvPr id="11" name="文本框 31"/>
            <p:cNvSpPr txBox="1">
              <a:spLocks noChangeArrowheads="1"/>
            </p:cNvSpPr>
            <p:nvPr/>
          </p:nvSpPr>
          <p:spPr bwMode="auto">
            <a:xfrm>
              <a:off x="4241800" y="3013767"/>
              <a:ext cx="3708400" cy="8331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02   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通过专、兼、聘等多种形式，建设一支以专职教师为骨干、专兼结合、专业互补、相对稳定、专业素质较高的教师队伍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2991" y="3406908"/>
              <a:ext cx="3305023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 bwMode="auto">
          <a:xfrm>
            <a:off x="277324" y="4392951"/>
            <a:ext cx="11664467" cy="830997"/>
            <a:chOff x="399561" y="3075423"/>
            <a:chExt cx="11415968" cy="831900"/>
          </a:xfrm>
        </p:grpSpPr>
        <p:sp>
          <p:nvSpPr>
            <p:cNvPr id="14" name="文本框 31"/>
            <p:cNvSpPr txBox="1">
              <a:spLocks noChangeArrowheads="1"/>
            </p:cNvSpPr>
            <p:nvPr/>
          </p:nvSpPr>
          <p:spPr bwMode="auto">
            <a:xfrm>
              <a:off x="399561" y="3075423"/>
              <a:ext cx="11415968" cy="831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03   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通过专、兼结合的方式，建设一支熟悉国家产业政策、经验丰富、相对稳定、就业指导与服务的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双师型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教师队伍。努力使双师型教师的比例达到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50%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以上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82062" y="3518817"/>
              <a:ext cx="9565747" cy="7946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41"/>
          <p:cNvGrpSpPr/>
          <p:nvPr/>
        </p:nvGrpSpPr>
        <p:grpSpPr bwMode="auto">
          <a:xfrm>
            <a:off x="277324" y="5424993"/>
            <a:ext cx="11679238" cy="461665"/>
            <a:chOff x="4241800" y="3013770"/>
            <a:chExt cx="3708400" cy="793516"/>
          </a:xfrm>
        </p:grpSpPr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4241800" y="3013770"/>
              <a:ext cx="3708400" cy="7935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04   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我院现师生比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60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，远超过教育部规定的师生比（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1:20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）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465604" y="3725938"/>
              <a:ext cx="3305149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29"/>
          <p:cNvGrpSpPr/>
          <p:nvPr/>
        </p:nvGrpSpPr>
        <p:grpSpPr bwMode="auto">
          <a:xfrm>
            <a:off x="3530600" y="157163"/>
            <a:ext cx="6816725" cy="1493837"/>
            <a:chOff x="4092202" y="2142279"/>
            <a:chExt cx="5298487" cy="1495634"/>
          </a:xfrm>
        </p:grpSpPr>
        <p:sp>
          <p:nvSpPr>
            <p:cNvPr id="5" name="文本框 30"/>
            <p:cNvSpPr txBox="1">
              <a:spLocks noChangeArrowheads="1"/>
            </p:cNvSpPr>
            <p:nvPr/>
          </p:nvSpPr>
          <p:spPr bwMode="auto">
            <a:xfrm>
              <a:off x="4092202" y="2867050"/>
              <a:ext cx="5298487" cy="7708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师资建设目标</a:t>
              </a:r>
              <a:endParaRPr lang="zh-CN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31"/>
            <p:cNvSpPr txBox="1">
              <a:spLocks noChangeArrowheads="1"/>
            </p:cNvSpPr>
            <p:nvPr/>
          </p:nvSpPr>
          <p:spPr bwMode="auto">
            <a:xfrm>
              <a:off x="5321194" y="2142279"/>
              <a:ext cx="1549814" cy="33854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79" name="图片 36" descr="C:/Users/H2016/AppData/Local/Temp/picturescale_20191107205641/output_20191107205644.pngoutput_201911072056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7150" y="-55562"/>
            <a:ext cx="65420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 descr="C:/Users/H2016/AppData/Local/Temp/picturescale_20191107205654/output_20191107205659.pngoutput_201911072056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1" y="160338"/>
            <a:ext cx="9474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12"/>
          <p:cNvSpPr txBox="1">
            <a:spLocks noChangeArrowheads="1"/>
          </p:cNvSpPr>
          <p:nvPr/>
        </p:nvSpPr>
        <p:spPr bwMode="auto">
          <a:xfrm>
            <a:off x="495300" y="333375"/>
            <a:ext cx="4337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现有师资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1309522" y="1440172"/>
            <a:ext cx="5309647" cy="3932496"/>
            <a:chOff x="1649958" y="1686457"/>
            <a:chExt cx="5309774" cy="3930990"/>
          </a:xfrm>
        </p:grpSpPr>
        <p:cxnSp>
          <p:nvCxnSpPr>
            <p:cNvPr id="20491" name="Straight Connector 26@|9FFC:0|FBC:0|LFC:13224393|LBC:16777215"/>
            <p:cNvCxnSpPr>
              <a:cxnSpLocks noChangeShapeType="1"/>
            </p:cNvCxnSpPr>
            <p:nvPr/>
          </p:nvCxnSpPr>
          <p:spPr bwMode="auto">
            <a:xfrm rot="5400000">
              <a:off x="4077443" y="2187464"/>
              <a:ext cx="573832" cy="946"/>
            </a:xfrm>
            <a:prstGeom prst="line">
              <a:avLst/>
            </a:prstGeom>
            <a:noFill/>
            <a:ln w="19050" algn="ctr">
              <a:solidFill>
                <a:srgbClr val="ADBACA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4" name="Chevron 27@|1FFC:13224393|FBC:16777215|LFC:16777215|LBC:16777215"/>
            <p:cNvSpPr/>
            <p:nvPr/>
          </p:nvSpPr>
          <p:spPr>
            <a:xfrm>
              <a:off x="4532428" y="2038391"/>
              <a:ext cx="303219" cy="303096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262626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0493" name="Shape 92@|1FFC:0|FBC:0|LFC:13224393|LBC:16777215"/>
            <p:cNvCxnSpPr>
              <a:cxnSpLocks noChangeShapeType="1"/>
            </p:cNvCxnSpPr>
            <p:nvPr/>
          </p:nvCxnSpPr>
          <p:spPr bwMode="auto">
            <a:xfrm rot="10800000" flipV="1">
              <a:off x="2728821" y="2169591"/>
              <a:ext cx="1635068" cy="844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ADBACA"/>
              </a:solidFill>
              <a:miter lim="800000"/>
            </a:ln>
          </p:spPr>
        </p:cxnSp>
        <p:cxnSp>
          <p:nvCxnSpPr>
            <p:cNvPr id="20494" name="Straight Connector 30@|9FFC:0|FBC:0|LFC:13224393|LBC:16777215"/>
            <p:cNvCxnSpPr>
              <a:cxnSpLocks noChangeShapeType="1"/>
            </p:cNvCxnSpPr>
            <p:nvPr/>
          </p:nvCxnSpPr>
          <p:spPr bwMode="auto">
            <a:xfrm rot="5400000">
              <a:off x="4122352" y="3782899"/>
              <a:ext cx="573832" cy="946"/>
            </a:xfrm>
            <a:prstGeom prst="line">
              <a:avLst/>
            </a:prstGeom>
            <a:noFill/>
            <a:ln w="19050" algn="ctr">
              <a:solidFill>
                <a:srgbClr val="ADBACA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" name="Chevron 31@|1FFC:13224393|FBC:16777215|LFC:16777215|LBC:16777215"/>
            <p:cNvSpPr/>
            <p:nvPr/>
          </p:nvSpPr>
          <p:spPr>
            <a:xfrm>
              <a:off x="4576429" y="3633595"/>
              <a:ext cx="304807" cy="303097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262626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0496" name="Shape 95@|1FFC:0|FBC:0|LFC:13224393|LBC:16777215"/>
            <p:cNvCxnSpPr>
              <a:cxnSpLocks noChangeShapeType="1"/>
            </p:cNvCxnSpPr>
            <p:nvPr/>
          </p:nvCxnSpPr>
          <p:spPr bwMode="auto">
            <a:xfrm rot="10800000" flipV="1">
              <a:off x="2892597" y="3765025"/>
              <a:ext cx="1516200" cy="1584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ADBACA"/>
              </a:solidFill>
              <a:miter lim="800000"/>
            </a:ln>
          </p:spPr>
        </p:cxnSp>
        <p:cxnSp>
          <p:nvCxnSpPr>
            <p:cNvPr id="20497" name="Straight Connector 34@|9FFC:0|FBC:0|LFC:13224393|LBC:16777215"/>
            <p:cNvCxnSpPr>
              <a:cxnSpLocks noChangeShapeType="1"/>
            </p:cNvCxnSpPr>
            <p:nvPr/>
          </p:nvCxnSpPr>
          <p:spPr bwMode="auto">
            <a:xfrm rot="16200000" flipV="1">
              <a:off x="4146654" y="4948167"/>
              <a:ext cx="573832" cy="946"/>
            </a:xfrm>
            <a:prstGeom prst="line">
              <a:avLst/>
            </a:prstGeom>
            <a:noFill/>
            <a:ln w="19050" algn="ctr">
              <a:solidFill>
                <a:srgbClr val="ADBACA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20" name="Chevron 35@|1FFC:13224393|FBC:16777215|LFC:16777215|LBC:16777215"/>
            <p:cNvSpPr/>
            <p:nvPr/>
          </p:nvSpPr>
          <p:spPr>
            <a:xfrm flipV="1">
              <a:off x="4600456" y="4794916"/>
              <a:ext cx="304807" cy="304683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262626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0499" name="Shape 98@|1FFC:0|FBC:0|LFC:13224393|LBC:16777215"/>
            <p:cNvCxnSpPr>
              <a:cxnSpLocks noChangeShapeType="1"/>
            </p:cNvCxnSpPr>
            <p:nvPr/>
          </p:nvCxnSpPr>
          <p:spPr bwMode="auto">
            <a:xfrm rot="10800000" flipV="1">
              <a:off x="2838006" y="4966985"/>
              <a:ext cx="1595093" cy="13810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ADBACA"/>
              </a:solidFill>
              <a:miter lim="800000"/>
            </a:ln>
          </p:spPr>
        </p:cxnSp>
        <p:sp>
          <p:nvSpPr>
            <p:cNvPr id="22" name="Oval 38@|1FFC:49407|FBC:16777215|LFC:16777215|LBC:16777215"/>
            <p:cNvSpPr/>
            <p:nvPr/>
          </p:nvSpPr>
          <p:spPr>
            <a:xfrm>
              <a:off x="1649958" y="1686457"/>
              <a:ext cx="1025549" cy="1025132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FFFFFF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39@|1FFC:16777215|FBC:16777215|LFC:16777215|LBC:16777215"/>
            <p:cNvSpPr/>
            <p:nvPr/>
          </p:nvSpPr>
          <p:spPr>
            <a:xfrm>
              <a:off x="1752354" y="1789604"/>
              <a:ext cx="820756" cy="8188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0" b="1" kern="0" dirty="0">
                  <a:solidFill>
                    <a:srgbClr val="6A6A6A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sz="2130" b="1" kern="0" dirty="0">
                <a:solidFill>
                  <a:srgbClr val="6A6A6A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41@|1FFC:6242303|FBC:16777215|LFC:16777215|LBC:16777215"/>
            <p:cNvSpPr/>
            <p:nvPr/>
          </p:nvSpPr>
          <p:spPr>
            <a:xfrm>
              <a:off x="1649958" y="3187135"/>
              <a:ext cx="1025549" cy="1025132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FFFFFF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42@|1FFC:16777215|FBC:16777215|LFC:16777215|LBC:16777215"/>
            <p:cNvSpPr/>
            <p:nvPr/>
          </p:nvSpPr>
          <p:spPr>
            <a:xfrm>
              <a:off x="1752353" y="3290283"/>
              <a:ext cx="820757" cy="8188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9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0" b="1" kern="0" dirty="0">
                  <a:solidFill>
                    <a:srgbClr val="6A6A6A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sz="2130" b="1" kern="0" dirty="0">
                <a:solidFill>
                  <a:srgbClr val="6A6A6A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507" name="组合 28"/>
            <p:cNvGrpSpPr/>
            <p:nvPr/>
          </p:nvGrpSpPr>
          <p:grpSpPr bwMode="auto">
            <a:xfrm>
              <a:off x="1649958" y="4592315"/>
              <a:ext cx="1025549" cy="1025132"/>
              <a:chOff x="1649958" y="4592315"/>
              <a:chExt cx="1025549" cy="1025132"/>
            </a:xfrm>
          </p:grpSpPr>
          <p:sp>
            <p:nvSpPr>
              <p:cNvPr id="40" name="Oval 44@|1FFC:11321898|FBC:16777215|LFC:16777215|LBC:16777215"/>
              <p:cNvSpPr/>
              <p:nvPr/>
            </p:nvSpPr>
            <p:spPr>
              <a:xfrm>
                <a:off x="1649958" y="4592315"/>
                <a:ext cx="1025549" cy="1025132"/>
              </a:xfrm>
              <a:prstGeom prst="ellipse">
                <a:avLst/>
              </a:prstGeom>
              <a:solidFill>
                <a:srgbClr val="0164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7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90" kern="0" dirty="0">
                  <a:solidFill>
                    <a:srgbClr val="FFFFFF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Oval 45@|1FFC:16777215|FBC:16777215|LFC:16777215|LBC:16777215"/>
              <p:cNvSpPr/>
              <p:nvPr/>
            </p:nvSpPr>
            <p:spPr>
              <a:xfrm>
                <a:off x="1753147" y="4695465"/>
                <a:ext cx="819169" cy="81883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7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30" b="1" kern="0" dirty="0">
                    <a:solidFill>
                      <a:srgbClr val="6A6A6A"/>
                    </a:solidFill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03</a:t>
                </a:r>
                <a:endParaRPr lang="en-US" sz="2130" b="1" kern="0" dirty="0">
                  <a:solidFill>
                    <a:srgbClr val="6A6A6A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TextBox 13"/>
            <p:cNvSpPr txBox="1"/>
            <p:nvPr/>
          </p:nvSpPr>
          <p:spPr>
            <a:xfrm>
              <a:off x="4898871" y="1899950"/>
              <a:ext cx="1860619" cy="6153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2000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rPr>
                <a:t>人文艺术学院现有教职工40人</a:t>
              </a:r>
              <a:endParaRPr lang="en-US" altLang="zh-CN" sz="2000" b="1" dirty="0">
                <a:solidFill>
                  <a:srgbClr val="445469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4898871" y="4729568"/>
              <a:ext cx="1952672" cy="30765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2000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外聘教师22人</a:t>
              </a:r>
              <a:endParaRPr lang="en-US" altLang="zh-CN" sz="2000" b="1" dirty="0">
                <a:solidFill>
                  <a:srgbClr val="445469"/>
                </a:solidFill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4898871" y="5016795"/>
              <a:ext cx="2060861" cy="49225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121666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1600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en-US" altLang="zh-CN" sz="1600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各外聘教师资料已在学院存档备案</a:t>
              </a:r>
              <a:r>
                <a:rPr lang="en-US" altLang="zh-CN" sz="1600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）</a:t>
              </a:r>
              <a:endParaRPr lang="en-US" altLang="zh-CN" sz="1600" dirty="0">
                <a:solidFill>
                  <a:srgbClr val="445469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4898871" y="3581819"/>
              <a:ext cx="1952672" cy="30765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2000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行政兼课10人</a:t>
              </a:r>
              <a:endParaRPr lang="en-US" altLang="zh-CN" sz="2000" b="1" dirty="0">
                <a:solidFill>
                  <a:srgbClr val="445469"/>
                </a:solidFill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46" name="图表 45"/>
          <p:cNvGraphicFramePr/>
          <p:nvPr/>
        </p:nvGraphicFramePr>
        <p:xfrm>
          <a:off x="7316232" y="3208077"/>
          <a:ext cx="3909237" cy="289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7" name="图表 46"/>
          <p:cNvGraphicFramePr/>
          <p:nvPr/>
        </p:nvGraphicFramePr>
        <p:xfrm>
          <a:off x="7270562" y="211321"/>
          <a:ext cx="4057080" cy="296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Graphic spid="47" grpId="0">
        <p:bldAsOne/>
      </p:bldGraphic>
    </p:bldLst>
  </p:timing>
</p:sld>
</file>

<file path=ppt/tags/tag1.xml><?xml version="1.0" encoding="utf-8"?>
<p:tagLst xmlns:p="http://schemas.openxmlformats.org/presentationml/2006/main">
  <p:tag name="KSO_WM_UNIT_TABLE_BEAUTIFY" val="smartTable{b9f06bbb-bb4a-4856-8ff0-2a57f901cbb5}"/>
</p:tagLst>
</file>

<file path=ppt/tags/tag2.xml><?xml version="1.0" encoding="utf-8"?>
<p:tagLst xmlns:p="http://schemas.openxmlformats.org/presentationml/2006/main">
  <p:tag name="KSO_WM_UNIT_TABLE_BEAUTIFY" val="smartTable{b3faba3a-e85d-40fd-b0bb-cfd0df199f14}"/>
</p:tagLst>
</file>

<file path=ppt/tags/tag3.xml><?xml version="1.0" encoding="utf-8"?>
<p:tagLst xmlns:p="http://schemas.openxmlformats.org/presentationml/2006/main">
  <p:tag name="KSO_WM_UNIT_TABLE_BEAUTIFY" val="smartTable{a2cb9302-c391-4c10-af24-fda198d84c63}"/>
</p:tagLst>
</file>

<file path=ppt/tags/tag4.xml><?xml version="1.0" encoding="utf-8"?>
<p:tagLst xmlns:p="http://schemas.openxmlformats.org/presentationml/2006/main">
  <p:tag name="KSO_WM_UNIT_TABLE_BEAUTIFY" val="smartTable{4fe03b17-7e14-4c3f-bd0d-fff0781b9b37}"/>
</p:tagLst>
</file>

<file path=ppt/tags/tag5.xml><?xml version="1.0" encoding="utf-8"?>
<p:tagLst xmlns:p="http://schemas.openxmlformats.org/presentationml/2006/main">
  <p:tag name="KSO_WM_UNIT_TABLE_BEAUTIFY" val="smartTable{fb51685c-f73c-4010-9a16-1d3d3f96c840}"/>
</p:tagLst>
</file>

<file path=ppt/tags/tag6.xml><?xml version="1.0" encoding="utf-8"?>
<p:tagLst xmlns:p="http://schemas.openxmlformats.org/presentationml/2006/main">
  <p:tag name="KSO_WM_UNIT_TABLE_BEAUTIFY" val="smartTable{5f6eecc9-a9c6-4310-9c8b-66a99dfea77b}"/>
</p:tagLst>
</file>

<file path=ppt/tags/tag7.xml><?xml version="1.0" encoding="utf-8"?>
<p:tagLst xmlns:p="http://schemas.openxmlformats.org/presentationml/2006/main">
  <p:tag name="KSO_WM_UNIT_TABLE_BEAUTIFY" val="smartTable{4def05d6-a356-4ef4-9c9b-7fad08db97a7}"/>
</p:tagLst>
</file>

<file path=ppt/tags/tag8.xml><?xml version="1.0" encoding="utf-8"?>
<p:tagLst xmlns:p="http://schemas.openxmlformats.org/presentationml/2006/main">
  <p:tag name="KSO_WM_UNIT_TABLE_BEAUTIFY" val="smartTable{84219487-ee8c-4a2a-872e-dfd1746f358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3608</Words>
  <Application>WPS 演示</Application>
  <PresentationFormat>自定义</PresentationFormat>
  <Paragraphs>1062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Calibri Light</vt:lpstr>
      <vt:lpstr>黑体</vt:lpstr>
      <vt:lpstr>华文隶书</vt:lpstr>
      <vt:lpstr>微软雅黑</vt:lpstr>
      <vt:lpstr>Calibri</vt:lpstr>
      <vt:lpstr>楷体</vt:lpstr>
      <vt:lpstr>Calibri</vt:lpstr>
      <vt:lpstr>Roboto</vt:lpstr>
      <vt:lpstr>Arial Unicode MS</vt:lpstr>
      <vt:lpstr>Segoe Print</vt:lpstr>
      <vt:lpstr>Office 主题</vt:lpstr>
      <vt:lpstr>人文艺术学院专业群建设工作思路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H2016</cp:lastModifiedBy>
  <cp:revision>46</cp:revision>
  <dcterms:created xsi:type="dcterms:W3CDTF">2015-09-01T03:04:00Z</dcterms:created>
  <dcterms:modified xsi:type="dcterms:W3CDTF">2019-11-07T12:59:19Z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